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7" r:id="rId31"/>
    <p:sldId id="285" r:id="rId32"/>
    <p:sldId id="288" r:id="rId33"/>
    <p:sldId id="286"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9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9045E1-C5DC-4A05-8B79-66DD3174A00C}" type="datetimeFigureOut">
              <a:rPr lang="en-US" smtClean="0"/>
              <a:t>10/8/2014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27557-0B5B-4FA7-9EAD-CDC7727F47C3}" type="slidenum">
              <a:rPr lang="en-US" smtClean="0"/>
              <a:t>‹#›</a:t>
            </a:fld>
            <a:endParaRPr lang="en-US"/>
          </a:p>
        </p:txBody>
      </p:sp>
    </p:spTree>
    <p:extLst>
      <p:ext uri="{BB962C8B-B14F-4D97-AF65-F5344CB8AC3E}">
        <p14:creationId xmlns:p14="http://schemas.microsoft.com/office/powerpoint/2010/main" val="82857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sc.org/learn-chemistry/wiki/Substance:Magnesiu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rsc.org/learn-chemistry/wiki/Substance:Magnesium_oxide" TargetMode="External"/><Relationship Id="rId5" Type="http://schemas.openxmlformats.org/officeDocument/2006/relationships/hyperlink" Target="http://www.rsc.org/learn-chemistry/wiki/index.php?title=Substance:Oxide&amp;action=edit&amp;redlink=1" TargetMode="External"/><Relationship Id="rId4" Type="http://schemas.openxmlformats.org/officeDocument/2006/relationships/hyperlink" Target="http://www.rsc.org/learn-chemistry/wiki/Substance:Oxyge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Substance:Magnesium"/>
              </a:rPr>
              <a:t>Magnesium</a:t>
            </a:r>
            <a:r>
              <a:rPr lang="en-US" dirty="0" smtClean="0"/>
              <a:t> is weighed and then heated in a crucible. It reacts with </a:t>
            </a:r>
            <a:r>
              <a:rPr lang="en-US" dirty="0" smtClean="0">
                <a:hlinkClick r:id="rId4" tooltip="Substance:Oxygen"/>
              </a:rPr>
              <a:t>oxygen</a:t>
            </a:r>
            <a:r>
              <a:rPr lang="en-US" dirty="0" smtClean="0"/>
              <a:t> to produce the </a:t>
            </a:r>
            <a:r>
              <a:rPr lang="en-US" dirty="0" smtClean="0">
                <a:hlinkClick r:id="rId5" tooltip="Substance:Oxide (page does not exist)"/>
              </a:rPr>
              <a:t>oxide</a:t>
            </a:r>
            <a:r>
              <a:rPr lang="en-US" dirty="0" smtClean="0"/>
              <a:t>. It can be shown that there has been an increase in mass. The results can be used to find the formula of </a:t>
            </a:r>
            <a:r>
              <a:rPr lang="en-US" dirty="0" smtClean="0">
                <a:hlinkClick r:id="rId6" tooltip="Substance:Magnesium oxide"/>
              </a:rPr>
              <a:t>magnesium oxide</a:t>
            </a:r>
            <a:r>
              <a:rPr lang="en-US" dirty="0" smtClean="0"/>
              <a:t> and two methods are described for doing so. </a:t>
            </a:r>
            <a:endParaRPr lang="en-US" dirty="0"/>
          </a:p>
        </p:txBody>
      </p:sp>
      <p:sp>
        <p:nvSpPr>
          <p:cNvPr id="4" name="Slide Number Placeholder 3"/>
          <p:cNvSpPr>
            <a:spLocks noGrp="1"/>
          </p:cNvSpPr>
          <p:nvPr>
            <p:ph type="sldNum" sz="quarter" idx="10"/>
          </p:nvPr>
        </p:nvSpPr>
        <p:spPr/>
        <p:txBody>
          <a:bodyPr/>
          <a:lstStyle/>
          <a:p>
            <a:fld id="{D2527557-0B5B-4FA7-9EAD-CDC7727F47C3}" type="slidenum">
              <a:rPr lang="en-US" smtClean="0"/>
              <a:t>4</a:t>
            </a:fld>
            <a:endParaRPr lang="en-US"/>
          </a:p>
        </p:txBody>
      </p:sp>
    </p:spTree>
    <p:extLst>
      <p:ext uri="{BB962C8B-B14F-4D97-AF65-F5344CB8AC3E}">
        <p14:creationId xmlns:p14="http://schemas.microsoft.com/office/powerpoint/2010/main" val="123909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http://www.nku.edu/~dempseyd/lab%20on%20membrane%20transport_files/v3_document.htm</a:t>
            </a:r>
            <a:endParaRPr lang="en-US" dirty="0"/>
          </a:p>
        </p:txBody>
      </p:sp>
      <p:sp>
        <p:nvSpPr>
          <p:cNvPr id="4" name="Slide Number Placeholder 3"/>
          <p:cNvSpPr>
            <a:spLocks noGrp="1"/>
          </p:cNvSpPr>
          <p:nvPr>
            <p:ph type="sldNum" sz="quarter" idx="10"/>
          </p:nvPr>
        </p:nvSpPr>
        <p:spPr/>
        <p:txBody>
          <a:bodyPr/>
          <a:lstStyle/>
          <a:p>
            <a:fld id="{D2527557-0B5B-4FA7-9EAD-CDC7727F47C3}" type="slidenum">
              <a:rPr lang="en-US" smtClean="0"/>
              <a:t>22</a:t>
            </a:fld>
            <a:endParaRPr lang="en-US"/>
          </a:p>
        </p:txBody>
      </p:sp>
    </p:spTree>
    <p:extLst>
      <p:ext uri="{BB962C8B-B14F-4D97-AF65-F5344CB8AC3E}">
        <p14:creationId xmlns:p14="http://schemas.microsoft.com/office/powerpoint/2010/main" val="90189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Petri dish contains a colony of bacteria. Every minute every bacterium divides into two. The colony was started by just one cell at noon. 47 minutes later the Petri dish was half full. At what time will the dish be full of bacteria?</a:t>
            </a:r>
          </a:p>
          <a:p>
            <a:r>
              <a:rPr lang="en-US" dirty="0" smtClean="0"/>
              <a:t>http://www.sks-science.com/sciencefair/ScienceLab4.html   agar lab</a:t>
            </a:r>
            <a:endParaRPr lang="en-US" dirty="0"/>
          </a:p>
        </p:txBody>
      </p:sp>
      <p:sp>
        <p:nvSpPr>
          <p:cNvPr id="4" name="Slide Number Placeholder 3"/>
          <p:cNvSpPr>
            <a:spLocks noGrp="1"/>
          </p:cNvSpPr>
          <p:nvPr>
            <p:ph type="sldNum" sz="quarter" idx="10"/>
          </p:nvPr>
        </p:nvSpPr>
        <p:spPr/>
        <p:txBody>
          <a:bodyPr/>
          <a:lstStyle/>
          <a:p>
            <a:fld id="{D2527557-0B5B-4FA7-9EAD-CDC7727F47C3}" type="slidenum">
              <a:rPr lang="en-US" smtClean="0"/>
              <a:t>33</a:t>
            </a:fld>
            <a:endParaRPr lang="en-US"/>
          </a:p>
        </p:txBody>
      </p:sp>
    </p:spTree>
    <p:extLst>
      <p:ext uri="{BB962C8B-B14F-4D97-AF65-F5344CB8AC3E}">
        <p14:creationId xmlns:p14="http://schemas.microsoft.com/office/powerpoint/2010/main" val="2075225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27557-0B5B-4FA7-9EAD-CDC7727F47C3}" type="slidenum">
              <a:rPr lang="en-US" smtClean="0"/>
              <a:t>34</a:t>
            </a:fld>
            <a:endParaRPr lang="en-US"/>
          </a:p>
        </p:txBody>
      </p:sp>
    </p:spTree>
    <p:extLst>
      <p:ext uri="{BB962C8B-B14F-4D97-AF65-F5344CB8AC3E}">
        <p14:creationId xmlns:p14="http://schemas.microsoft.com/office/powerpoint/2010/main" val="2956210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66EAEA-F702-4F17-A21F-17C3364E1831}"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6C260-DB2D-4ED0-BF50-EC0BC1127DB4}" type="slidenum">
              <a:rPr lang="en-US" smtClean="0"/>
              <a:t>‹#›</a:t>
            </a:fld>
            <a:endParaRPr lang="en-US"/>
          </a:p>
        </p:txBody>
      </p:sp>
    </p:spTree>
    <p:extLst>
      <p:ext uri="{BB962C8B-B14F-4D97-AF65-F5344CB8AC3E}">
        <p14:creationId xmlns:p14="http://schemas.microsoft.com/office/powerpoint/2010/main" val="396500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6EAEA-F702-4F17-A21F-17C3364E1831}"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6C260-DB2D-4ED0-BF50-EC0BC1127DB4}" type="slidenum">
              <a:rPr lang="en-US" smtClean="0"/>
              <a:t>‹#›</a:t>
            </a:fld>
            <a:endParaRPr lang="en-US"/>
          </a:p>
        </p:txBody>
      </p:sp>
    </p:spTree>
    <p:extLst>
      <p:ext uri="{BB962C8B-B14F-4D97-AF65-F5344CB8AC3E}">
        <p14:creationId xmlns:p14="http://schemas.microsoft.com/office/powerpoint/2010/main" val="219727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6EAEA-F702-4F17-A21F-17C3364E1831}"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6C260-DB2D-4ED0-BF50-EC0BC1127DB4}" type="slidenum">
              <a:rPr lang="en-US" smtClean="0"/>
              <a:t>‹#›</a:t>
            </a:fld>
            <a:endParaRPr lang="en-US"/>
          </a:p>
        </p:txBody>
      </p:sp>
    </p:spTree>
    <p:extLst>
      <p:ext uri="{BB962C8B-B14F-4D97-AF65-F5344CB8AC3E}">
        <p14:creationId xmlns:p14="http://schemas.microsoft.com/office/powerpoint/2010/main" val="207212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6EAEA-F702-4F17-A21F-17C3364E1831}"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6C260-DB2D-4ED0-BF50-EC0BC1127DB4}" type="slidenum">
              <a:rPr lang="en-US" smtClean="0"/>
              <a:t>‹#›</a:t>
            </a:fld>
            <a:endParaRPr lang="en-US"/>
          </a:p>
        </p:txBody>
      </p:sp>
    </p:spTree>
    <p:extLst>
      <p:ext uri="{BB962C8B-B14F-4D97-AF65-F5344CB8AC3E}">
        <p14:creationId xmlns:p14="http://schemas.microsoft.com/office/powerpoint/2010/main" val="425356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6EAEA-F702-4F17-A21F-17C3364E1831}"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6C260-DB2D-4ED0-BF50-EC0BC1127DB4}" type="slidenum">
              <a:rPr lang="en-US" smtClean="0"/>
              <a:t>‹#›</a:t>
            </a:fld>
            <a:endParaRPr lang="en-US"/>
          </a:p>
        </p:txBody>
      </p:sp>
    </p:spTree>
    <p:extLst>
      <p:ext uri="{BB962C8B-B14F-4D97-AF65-F5344CB8AC3E}">
        <p14:creationId xmlns:p14="http://schemas.microsoft.com/office/powerpoint/2010/main" val="30608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66EAEA-F702-4F17-A21F-17C3364E1831}"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6C260-DB2D-4ED0-BF50-EC0BC1127DB4}" type="slidenum">
              <a:rPr lang="en-US" smtClean="0"/>
              <a:t>‹#›</a:t>
            </a:fld>
            <a:endParaRPr lang="en-US"/>
          </a:p>
        </p:txBody>
      </p:sp>
    </p:spTree>
    <p:extLst>
      <p:ext uri="{BB962C8B-B14F-4D97-AF65-F5344CB8AC3E}">
        <p14:creationId xmlns:p14="http://schemas.microsoft.com/office/powerpoint/2010/main" val="12696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66EAEA-F702-4F17-A21F-17C3364E1831}" type="datetimeFigureOut">
              <a:rPr lang="en-US" smtClean="0"/>
              <a:t>10/8/2014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6C260-DB2D-4ED0-BF50-EC0BC1127DB4}" type="slidenum">
              <a:rPr lang="en-US" smtClean="0"/>
              <a:t>‹#›</a:t>
            </a:fld>
            <a:endParaRPr lang="en-US"/>
          </a:p>
        </p:txBody>
      </p:sp>
    </p:spTree>
    <p:extLst>
      <p:ext uri="{BB962C8B-B14F-4D97-AF65-F5344CB8AC3E}">
        <p14:creationId xmlns:p14="http://schemas.microsoft.com/office/powerpoint/2010/main" val="15994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66EAEA-F702-4F17-A21F-17C3364E1831}" type="datetimeFigureOut">
              <a:rPr lang="en-US" smtClean="0"/>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6C260-DB2D-4ED0-BF50-EC0BC1127DB4}" type="slidenum">
              <a:rPr lang="en-US" smtClean="0"/>
              <a:t>‹#›</a:t>
            </a:fld>
            <a:endParaRPr lang="en-US"/>
          </a:p>
        </p:txBody>
      </p:sp>
    </p:spTree>
    <p:extLst>
      <p:ext uri="{BB962C8B-B14F-4D97-AF65-F5344CB8AC3E}">
        <p14:creationId xmlns:p14="http://schemas.microsoft.com/office/powerpoint/2010/main" val="118435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6EAEA-F702-4F17-A21F-17C3364E1831}" type="datetimeFigureOut">
              <a:rPr lang="en-US" smtClean="0"/>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6C260-DB2D-4ED0-BF50-EC0BC1127DB4}" type="slidenum">
              <a:rPr lang="en-US" smtClean="0"/>
              <a:t>‹#›</a:t>
            </a:fld>
            <a:endParaRPr lang="en-US"/>
          </a:p>
        </p:txBody>
      </p:sp>
    </p:spTree>
    <p:extLst>
      <p:ext uri="{BB962C8B-B14F-4D97-AF65-F5344CB8AC3E}">
        <p14:creationId xmlns:p14="http://schemas.microsoft.com/office/powerpoint/2010/main" val="3456930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6EAEA-F702-4F17-A21F-17C3364E1831}"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6C260-DB2D-4ED0-BF50-EC0BC1127DB4}" type="slidenum">
              <a:rPr lang="en-US" smtClean="0"/>
              <a:t>‹#›</a:t>
            </a:fld>
            <a:endParaRPr lang="en-US"/>
          </a:p>
        </p:txBody>
      </p:sp>
    </p:spTree>
    <p:extLst>
      <p:ext uri="{BB962C8B-B14F-4D97-AF65-F5344CB8AC3E}">
        <p14:creationId xmlns:p14="http://schemas.microsoft.com/office/powerpoint/2010/main" val="115855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6EAEA-F702-4F17-A21F-17C3364E1831}"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6C260-DB2D-4ED0-BF50-EC0BC1127DB4}" type="slidenum">
              <a:rPr lang="en-US" smtClean="0"/>
              <a:t>‹#›</a:t>
            </a:fld>
            <a:endParaRPr lang="en-US"/>
          </a:p>
        </p:txBody>
      </p:sp>
    </p:spTree>
    <p:extLst>
      <p:ext uri="{BB962C8B-B14F-4D97-AF65-F5344CB8AC3E}">
        <p14:creationId xmlns:p14="http://schemas.microsoft.com/office/powerpoint/2010/main" val="134467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6EAEA-F702-4F17-A21F-17C3364E1831}" type="datetimeFigureOut">
              <a:rPr lang="en-US" smtClean="0"/>
              <a:t>10/8/2014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6C260-DB2D-4ED0-BF50-EC0BC1127DB4}" type="slidenum">
              <a:rPr lang="en-US" smtClean="0"/>
              <a:t>‹#›</a:t>
            </a:fld>
            <a:endParaRPr lang="en-US"/>
          </a:p>
        </p:txBody>
      </p:sp>
    </p:spTree>
    <p:extLst>
      <p:ext uri="{BB962C8B-B14F-4D97-AF65-F5344CB8AC3E}">
        <p14:creationId xmlns:p14="http://schemas.microsoft.com/office/powerpoint/2010/main" val="135226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gif"/><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35.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3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Science Equipment	</a:t>
            </a:r>
            <a:endParaRPr lang="en-US" dirty="0"/>
          </a:p>
        </p:txBody>
      </p:sp>
      <p:sp>
        <p:nvSpPr>
          <p:cNvPr id="3" name="Subtitle 2"/>
          <p:cNvSpPr>
            <a:spLocks noGrp="1"/>
          </p:cNvSpPr>
          <p:nvPr>
            <p:ph type="subTitle" idx="1"/>
          </p:nvPr>
        </p:nvSpPr>
        <p:spPr/>
        <p:txBody>
          <a:bodyPr/>
          <a:lstStyle/>
          <a:p>
            <a:r>
              <a:rPr lang="en-US" dirty="0" smtClean="0">
                <a:solidFill>
                  <a:schemeClr val="bg1"/>
                </a:solidFill>
              </a:rPr>
              <a:t>Label your Science Equipment Handout as we move through PowerPoint! Study for ID test!</a:t>
            </a:r>
            <a:endParaRPr lang="en-US" dirty="0">
              <a:solidFill>
                <a:schemeClr val="bg1"/>
              </a:solidFill>
            </a:endParaRPr>
          </a:p>
        </p:txBody>
      </p:sp>
    </p:spTree>
    <p:extLst>
      <p:ext uri="{BB962C8B-B14F-4D97-AF65-F5344CB8AC3E}">
        <p14:creationId xmlns:p14="http://schemas.microsoft.com/office/powerpoint/2010/main" val="759541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Tweezers/Forceps</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ww.sciencefirst.com/images/P/63213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24490"/>
            <a:ext cx="37433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tdiinternational.com/contents/media/sa-nc-metal-tweezers-grou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47936"/>
            <a:ext cx="33337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4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Tri-pod</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productimages-innovationfronti.netdna-ssl.com/Ring-Tripod-Stand6-30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mage1.masterfile.com/getImage/693-03302233em-Bunsen-burner--tripod--flask-and-test-tubes-in-science-labora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92" y="1276350"/>
            <a:ext cx="3339998"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64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Beam Balance</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uhmmmm.wikispaces.com/file/view/4.jpg/225651298/4.jpg"/>
          <p:cNvPicPr>
            <a:picLocks noChangeAspect="1" noChangeArrowheads="1"/>
          </p:cNvPicPr>
          <p:nvPr/>
        </p:nvPicPr>
        <p:blipFill rotWithShape="1">
          <a:blip r:embed="rId2">
            <a:extLst>
              <a:ext uri="{28A0092B-C50C-407E-A947-70E740481C1C}">
                <a14:useLocalDpi xmlns:a14="http://schemas.microsoft.com/office/drawing/2010/main" val="0"/>
              </a:ext>
            </a:extLst>
          </a:blip>
          <a:srcRect t="5440" b="7251"/>
          <a:stretch/>
        </p:blipFill>
        <p:spPr bwMode="auto">
          <a:xfrm>
            <a:off x="205740" y="1209822"/>
            <a:ext cx="5715000" cy="301048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mrsdlovesscience.com/62.jpg"/>
          <p:cNvPicPr>
            <a:picLocks noChangeAspect="1" noChangeArrowheads="1"/>
          </p:cNvPicPr>
          <p:nvPr/>
        </p:nvPicPr>
        <p:blipFill rotWithShape="1">
          <a:blip r:embed="rId3">
            <a:extLst>
              <a:ext uri="{28A0092B-C50C-407E-A947-70E740481C1C}">
                <a14:useLocalDpi xmlns:a14="http://schemas.microsoft.com/office/drawing/2010/main" val="0"/>
              </a:ext>
            </a:extLst>
          </a:blip>
          <a:srcRect t="19103"/>
          <a:stretch/>
        </p:blipFill>
        <p:spPr bwMode="auto">
          <a:xfrm>
            <a:off x="4127109" y="4220308"/>
            <a:ext cx="4991100" cy="302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0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153" y="102064"/>
            <a:ext cx="7896225" cy="1143000"/>
          </a:xfrm>
        </p:spPr>
        <p:txBody>
          <a:bodyPr/>
          <a:lstStyle/>
          <a:p>
            <a:r>
              <a:rPr lang="en-US" dirty="0" smtClean="0"/>
              <a:t>Watch Glass</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066800"/>
            <a:ext cx="32480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www.chem.ucla.edu/%7Egchemlab/watchglass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048000"/>
            <a:ext cx="60960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pelletlab.com/v5Files/sfwlHpleNfygCJH2/147502/640/b_g_watch_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2064"/>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43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sli</a:t>
            </a:r>
            <a:r>
              <a:rPr lang="en-US" dirty="0"/>
              <a:t>p</a:t>
            </a:r>
          </a:p>
        </p:txBody>
      </p:sp>
      <p:sp>
        <p:nvSpPr>
          <p:cNvPr id="3" name="Content Placeholder 2"/>
          <p:cNvSpPr>
            <a:spLocks noGrp="1"/>
          </p:cNvSpPr>
          <p:nvPr>
            <p:ph idx="1"/>
          </p:nvPr>
        </p:nvSpPr>
        <p:spPr/>
        <p:txBody>
          <a:bodyPr/>
          <a:lstStyle/>
          <a:p>
            <a:endParaRPr lang="en-US" dirty="0"/>
          </a:p>
        </p:txBody>
      </p:sp>
      <p:pic>
        <p:nvPicPr>
          <p:cNvPr id="4" name="Picture 2" descr="http://www.cas.miamioh.edu/mbi-ws/microscopes/images/Sl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381" y="1143000"/>
            <a:ext cx="4362450" cy="351472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upload.wikimedia.org/wikipedia/commons/5/5f/Fedoleme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58418"/>
            <a:ext cx="4482192"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Funnel</a:t>
            </a:r>
            <a:endParaRPr lang="en-US" dirty="0"/>
          </a:p>
        </p:txBody>
      </p:sp>
      <p:sp>
        <p:nvSpPr>
          <p:cNvPr id="3" name="Content Placeholder 2"/>
          <p:cNvSpPr>
            <a:spLocks noGrp="1"/>
          </p:cNvSpPr>
          <p:nvPr>
            <p:ph idx="1"/>
          </p:nvPr>
        </p:nvSpPr>
        <p:spPr/>
        <p:txBody>
          <a:bodyPr/>
          <a:lstStyle/>
          <a:p>
            <a:endParaRPr lang="en-US" dirty="0"/>
          </a:p>
        </p:txBody>
      </p:sp>
      <p:pic>
        <p:nvPicPr>
          <p:cNvPr id="14338" name="Picture 2" descr="http://www.globescientific.com/media/Images/8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76071"/>
            <a:ext cx="37433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image.shutterstock.com/display_pic_with_logo/651796/100800964/stock-photo-round-bottom-flask-and-glass-funnel-on-white-blackground-isolation-for-use-in-chemcial-science-1008009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52625"/>
            <a:ext cx="23812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2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Dissecting Scissors</a:t>
            </a:r>
            <a:endParaRPr lang="en-US" dirty="0"/>
          </a:p>
        </p:txBody>
      </p:sp>
      <p:sp>
        <p:nvSpPr>
          <p:cNvPr id="3" name="Content Placeholder 2"/>
          <p:cNvSpPr>
            <a:spLocks noGrp="1"/>
          </p:cNvSpPr>
          <p:nvPr>
            <p:ph idx="1"/>
          </p:nvPr>
        </p:nvSpPr>
        <p:spPr/>
        <p:txBody>
          <a:bodyPr/>
          <a:lstStyle/>
          <a:p>
            <a:endParaRPr lang="en-US" dirty="0"/>
          </a:p>
        </p:txBody>
      </p:sp>
      <p:pic>
        <p:nvPicPr>
          <p:cNvPr id="15362" name="Picture 2" descr="http://www.lehmanscientific.com/LSIMAGE/dis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33600"/>
            <a:ext cx="4958956"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98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Evaporating dish</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3.bp.blogspot.com/_BMbGhLs9SEo/TTjh9IsRU7I/AAAAAAAAACY/Ix6RQ9lKJb8/s1600/evaporating+d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57400"/>
            <a:ext cx="2857500" cy="337185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encrypted-tbn1.gstatic.com/images?q=tbn:ANd9GcSYohwPx7Ex7gzDGxDECSpkKsNUdMv7FSwqyVwYdm_K9HdcfjV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2819400"/>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45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Tube Rack</a:t>
            </a:r>
            <a:endParaRPr lang="en-US" dirty="0"/>
          </a:p>
        </p:txBody>
      </p:sp>
      <p:sp>
        <p:nvSpPr>
          <p:cNvPr id="3" name="Content Placeholder 2"/>
          <p:cNvSpPr>
            <a:spLocks noGrp="1"/>
          </p:cNvSpPr>
          <p:nvPr>
            <p:ph idx="1"/>
          </p:nvPr>
        </p:nvSpPr>
        <p:spPr/>
        <p:txBody>
          <a:bodyPr/>
          <a:lstStyle/>
          <a:p>
            <a:endParaRPr lang="en-US" dirty="0"/>
          </a:p>
        </p:txBody>
      </p:sp>
      <p:pic>
        <p:nvPicPr>
          <p:cNvPr id="5" name="Picture 2" descr="http://www.connecticutvalleybiological.com/images/lw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438400"/>
            <a:ext cx="38100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64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Microscope Slide</a:t>
            </a:r>
            <a:endParaRPr lang="en-US" dirty="0"/>
          </a:p>
        </p:txBody>
      </p:sp>
      <p:sp>
        <p:nvSpPr>
          <p:cNvPr id="3" name="Content Placeholder 2"/>
          <p:cNvSpPr>
            <a:spLocks noGrp="1"/>
          </p:cNvSpPr>
          <p:nvPr>
            <p:ph idx="1"/>
          </p:nvPr>
        </p:nvSpPr>
        <p:spPr/>
        <p:txBody>
          <a:bodyPr/>
          <a:lstStyle/>
          <a:p>
            <a:endParaRPr lang="en-US" dirty="0"/>
          </a:p>
        </p:txBody>
      </p:sp>
      <p:pic>
        <p:nvPicPr>
          <p:cNvPr id="17410" name="Picture 2" descr="https://encrypted-tbn3.gstatic.com/images?q=tbn:ANd9GcS2WxfLPShffn2jaB_rEByFyp7RPQbvYkPZ8yEU_DW7-Ca88e9zb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447800"/>
            <a:ext cx="56197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celestron.com/media/catalog/product/cache/3/image/9df78eab33525d08d6e5fb8d27136e95/4/4/44417_concaveblankmic_larg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4991099"/>
            <a:ext cx="6886575" cy="1866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4588" y="6008132"/>
            <a:ext cx="989012" cy="369332"/>
          </a:xfrm>
          <a:prstGeom prst="rect">
            <a:avLst/>
          </a:prstGeom>
          <a:noFill/>
        </p:spPr>
        <p:txBody>
          <a:bodyPr wrap="square" rtlCol="0">
            <a:spAutoFit/>
          </a:bodyPr>
          <a:lstStyle/>
          <a:p>
            <a:r>
              <a:rPr lang="en-US" dirty="0" smtClean="0"/>
              <a:t>Concave</a:t>
            </a:r>
            <a:endParaRPr lang="en-US" dirty="0"/>
          </a:p>
        </p:txBody>
      </p:sp>
    </p:spTree>
    <p:extLst>
      <p:ext uri="{BB962C8B-B14F-4D97-AF65-F5344CB8AC3E}">
        <p14:creationId xmlns:p14="http://schemas.microsoft.com/office/powerpoint/2010/main" val="122835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Test Tube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505200"/>
            <a:ext cx="2052638" cy="308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www.connecticutvalleybiological.com/images/lw5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7625"/>
            <a:ext cx="381000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vchemical.com/Library/labst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2073341" cy="41148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1219200" y="2895600"/>
            <a:ext cx="1828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3276600" y="2716823"/>
            <a:ext cx="1828800" cy="369332"/>
          </a:xfrm>
          <a:prstGeom prst="rect">
            <a:avLst/>
          </a:prstGeom>
          <a:noFill/>
        </p:spPr>
        <p:txBody>
          <a:bodyPr wrap="square" rtlCol="0">
            <a:spAutoFit/>
          </a:bodyPr>
          <a:lstStyle/>
          <a:p>
            <a:r>
              <a:rPr lang="en-US" b="1" dirty="0" smtClean="0"/>
              <a:t>Test Tube Clamps</a:t>
            </a:r>
            <a:endParaRPr lang="en-US" b="1" dirty="0"/>
          </a:p>
        </p:txBody>
      </p:sp>
    </p:spTree>
    <p:extLst>
      <p:ext uri="{BB962C8B-B14F-4D97-AF65-F5344CB8AC3E}">
        <p14:creationId xmlns:p14="http://schemas.microsoft.com/office/powerpoint/2010/main" val="393426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Teasing Needle/Probe</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ww.glasslaboratory.com/files/2245127/uploaded/97-1301%20Teasing%20Need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209800"/>
            <a:ext cx="50006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12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Buret</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ater.me.vccs.edu/courses/ENV295Labs/changes/titr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93520"/>
            <a:ext cx="3347833" cy="44805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parcoscientific.com/Images/Laboratory%20Supplies/Burets/V20114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90800"/>
            <a:ext cx="3383280"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98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Thistle Tube Funnel </a:t>
            </a:r>
            <a:endParaRPr lang="en-US" dirty="0"/>
          </a:p>
        </p:txBody>
      </p:sp>
      <p:sp>
        <p:nvSpPr>
          <p:cNvPr id="3" name="Content Placeholder 2"/>
          <p:cNvSpPr>
            <a:spLocks noGrp="1"/>
          </p:cNvSpPr>
          <p:nvPr>
            <p:ph idx="1"/>
          </p:nvPr>
        </p:nvSpPr>
        <p:spPr/>
        <p:txBody>
          <a:bodyPr/>
          <a:lstStyle/>
          <a:p>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743200"/>
            <a:ext cx="24003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ecx.images-amazon.com/images/I/516WRDdRJf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1952625"/>
            <a:ext cx="685800" cy="374332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ttp://www.nku.edu/%7Edempseyd/lab%20on%20membrane%20transport_files/slide0001_image020.jpg"/>
          <p:cNvSpPr>
            <a:spLocks noChangeAspect="1" noChangeArrowheads="1"/>
          </p:cNvSpPr>
          <p:nvPr/>
        </p:nvSpPr>
        <p:spPr bwMode="auto">
          <a:xfrm>
            <a:off x="155575" y="-1790700"/>
            <a:ext cx="2981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12" name="Picture 8" descr="http://www.nku.edu/%7Edempseyd/lab%20on%20membrane%20transport_files/slide0001_image0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471" y="1952624"/>
            <a:ext cx="2981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0" y="5791200"/>
            <a:ext cx="3113796" cy="369332"/>
          </a:xfrm>
          <a:prstGeom prst="rect">
            <a:avLst/>
          </a:prstGeom>
          <a:noFill/>
        </p:spPr>
        <p:txBody>
          <a:bodyPr wrap="square" rtlCol="0">
            <a:spAutoFit/>
          </a:bodyPr>
          <a:lstStyle/>
          <a:p>
            <a:r>
              <a:rPr lang="en-US" dirty="0" smtClean="0"/>
              <a:t>Osmosis Lab</a:t>
            </a:r>
            <a:endParaRPr lang="en-US" dirty="0"/>
          </a:p>
        </p:txBody>
      </p:sp>
    </p:spTree>
    <p:extLst>
      <p:ext uri="{BB962C8B-B14F-4D97-AF65-F5344CB8AC3E}">
        <p14:creationId xmlns:p14="http://schemas.microsoft.com/office/powerpoint/2010/main" val="133968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702" y="278813"/>
            <a:ext cx="7162800" cy="1143000"/>
          </a:xfrm>
        </p:spPr>
        <p:txBody>
          <a:bodyPr/>
          <a:lstStyle/>
          <a:p>
            <a:r>
              <a:rPr lang="en-US" dirty="0" smtClean="0"/>
              <a:t>Pipette</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proscitech.com.au/cataloguex/img/l/lp1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80" y="4553243"/>
            <a:ext cx="4712781" cy="210312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pubs.usgs.gov/of/2001/of01-041/htmldocs/images/acid/acid4.jpg"/>
          <p:cNvPicPr>
            <a:picLocks noChangeAspect="1" noChangeArrowheads="1"/>
          </p:cNvPicPr>
          <p:nvPr/>
        </p:nvPicPr>
        <p:blipFill rotWithShape="1">
          <a:blip r:embed="rId3">
            <a:extLst>
              <a:ext uri="{28A0092B-C50C-407E-A947-70E740481C1C}">
                <a14:useLocalDpi xmlns:a14="http://schemas.microsoft.com/office/drawing/2010/main" val="0"/>
              </a:ext>
            </a:extLst>
          </a:blip>
          <a:srcRect l="27248"/>
          <a:stretch/>
        </p:blipFill>
        <p:spPr bwMode="auto">
          <a:xfrm>
            <a:off x="5257800" y="3276600"/>
            <a:ext cx="3548804"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QPEBQUEBQUFBQVFBQUFBQVFBQUFRQUFBQWFhQUFBQYHCggGBolHBQUITEhJSksLi4uFx8zODMtNygtLisBCgoKDg0OGBAQGiwkHSQsLCwsLCwsLCwsLCwsLCwsLCwsLCwsLCwsLCwsLCwsLCwsLCwsLCwsLCwsLCwsLCwsLP/AABEIAMMBAgMBEQACEQEDEQH/xAAbAAEAAgMBAQAAAAAAAAAAAAAAAQUDBAYHAv/EADsQAAECAwYCCAUDAwQDAAAAAAEAAgMFEQQhMUFRYRIiE3FzkbGy0fAyM4GhwTRCUmLh8QYjcpIUguL/xAAaAQEAAwEBAQAAAAAAAAAAAAAAAQQFAwIG/8QALxEAAgIBBAAFBAIBBAMAAAAAAAECAxEEEiExEzJBcbEiM1FhgZEjQmKh8BTB0f/aAAwDAQACEQMRAD8Ao19YfEBAEBKAIAgCAIQEAQEoAVAIQEoAgCAIAgFEAQBAShAQBAFACkEqAEAQBCCUAQHpEp/Tweyh+QLHt88vdn01H2o+y+DzNbR84EAQgIAgJQBAEAQBAShAQBQAgCkBAKKAEAQBAEAQEoAgCEBAEBKAIAgCAlAekSn9PB7KH5Asa3zy92fTUfah7L4PM1tHzYQBAEAQEoCEBKEBAEBKAIBRAEAogN2zy5z2g1ArhXNcpWqLO9enlNZNSLDLHFrriF7Uk1lHKUHF4ZC9HgKAEBFEAQBATRAKIAgCAlAEICAICUB6PKf08HsofkCxrfPL3Z9NR9qHsvg80W0fNhAEAQCiAICUAQCiEGzAsvEKuPCDhdUn6LzKWOj3GKfbwRarIYdDi03Bw8DoVEZqXB6nU48+hrr2cyUICAgoSdPKrQ18MVAPC0Bwpe2goHt1Gyo3Qaka2lsjKP7R8zKW8TRxY4seN8Adl5hZtfB7tpU1z/ZzsWE6G7heKH7HcK7GaksoybK3B4ZC9nMywLM+JXgaTTH3+F5lJR7PUK5T8qMSk84FEICEiiAIQKIAgJQBAKIBRCCUB6NKf08HsofkCx7fPL3Z9PR9qHsvg81W0fNhAEAooAopIJUAICEBKA6qwWODEHBFPAXBohxMQw0uBGh1VKyc48x/o06qK7FiX8M+phLnWZ7mPHEw3AkcrxqucLN6yuzvOnwvpfKOemEvMPmZfD+7K5O9Vartzw+yhdRt5j0aYK7FU+lJ5FEGTNZo7obgWmhCOKawyYycXuj2dFYrYHtJaK3c8KtL/wCTCqNlTi//AGa1GoVi479Uan+ooQfADm3GGRUEUPC7HrpcoqbjLH5PWpip15/Bz7DcryMho6GURGGEGkYE1I+JpJuduKeCq3KWcmhpJQ2Y9RNJbx8wpx5HKIN9Hb968V27ePQ6X6dWLK7+SiIIJBFCLiDcQVcTT6MuUXF4YopPIogCAIQSgCAIBRASgCEHo0p/Tweyh+QLHt88vdn09H2oey+DzWi2j5sIAgFEBNEAQBARRQBRAWVhtIoGvwyOmx2XOdeeUdqrlHiR10pmjXt6C18zKUY83lml+izrKmnuh2bNNykts+jVm0ofZjX44bsHC9rmnIqa7FP3IsqcP2jlpjL+DnhXszGJZ16t3VyuzPD7M66jH1R6NJpVgpM37PL3PaHYA4b/AEXOVqTwdYaeU1kwWqAYZo76HI9S9RmpdHidUoPDPmG8jAkdS9cPs5ptPKLOXTUtNIlXsNzgb/qFxsojJcdlmrVzg/q5R8TSUcI6SBzQjfdfw63aeHhzrtw9s+ztdQpLxK+UV9njlhBafeh2VlpNYZSUnF5R08ttkOIL/h/c3FzD/JuoVC2uUejY098bF8mp/qGwAMMQEOLaUe2tHsJA5tCOIY3hTRY08EaulSi5LtHPsNVeRjvg+qIQKIAgCAIQEAQEoAgPRpV+nhdlD8oWNb55e7Pp6PtQ9l8Hmq2z5oUQEoBRAEAQEgIQWljlbXNDohcK3gClaamqrztaeIlyrTJxzNmKYywwhxNPEzWl7esKYXKXD7It0zgsrlFe167ZKrRZWK2YNcbsjp17LnZXnlHam5w+mXR1MonXRjoo444LvqW7t2WfbTn6o8M2KdRj6ZcxIm0nMKkSCeOE/A4i/I7KK7d3Euz1ZTt+qPKZyc+l4s7mub8L63ZNcKXA6X3K5Tbu4ZnarTqDyvUt/wDTMwZwhkUBwwvyFa1ByvXPUVy7R10d0EtkiznEna5tW8zDeDv+HKtXa0y9dRGaOPtdlMI33tODvwdCtGuxSMS6hwf6MIXUrFlKZoYJoeZhxafEaFcralYv2d6NRKl8cr8GebSkcPTWfmYby0ft1oPx/hca7XF7Jlu6iNkfEq6KmBFLSHNNCrTSawZ6k4vK7LeXzejiHhoa7GgOP1rdsq89OmuC7VrmpfUuDHNpRwf7kG+GbyBfw7j+nw6lFV3+mXZ61OmTXiV9FUFaM4UQCiECigkUUgUUAmiECiAlAeiSr5ELsoflCx7fPL3Z9Rp/tQ9l8Hmy2j5omiEBAEAogCEgFCDupMYJ5Yw5IjWgPBpwUwKy7t65j6G9p/DaSl0zamsndZTVvPCcMcRTdca7t/fDLNlPh9co42cyjo/9yDUw824ln9lfquzxLsytRptv1Q6KuG5WkzPkizsVroOF2GRzb/ZeJ17uV2e6rnDh9FzAmESCA1rqsrxcOLHVuKqSqi3z2acb5RSw+DHNm/8AlQHgN4XNcCwa48tdaV7gvMF4ckerJeNW8LldHMWV5YdCD9QVfWGjHnlP9nXyKd8PK6hBuIOBHvuVPUab1RpaPXf6ZH1MGsjw4jWt4SQSw1qCW3tFVxhug0y3Ztsi44OOgnVaMXkwprDMpC9nPJvSqZugO1abnNOBHquVtSsXJ3ovlTLK69Ubk0lTXt6ezXtN7mjEHNcK7HB7Jly+iNsfFq/lFGL1bM0tZPNjBPC69hy03C420qa/ZZ02pdL55Rnm0mHD0tnvYb3NF9Or07tBxquaeyZav0sZx8Sr+ikarhlsmiEBCRRAFACAIAhB6LKvkQuyh+ULHt88vdn1Gn+1D2Xweb0W0fNBCAgCAUQkghBkhCS3ldv4RwP+HI/x/suVlW7ldnejU7Htl0dnJZ10Q6KNzwnXA48IP4WVdRl7o8M3qNQksS5QtViYx7jCcHMrTHAnJRGUmluXJ7cIpva+DzeZQeijxGZBxp1G8eK1KpZimYN8Ns2iWLuimzZh2lzbg4gaYjuKhwi+yY2Sh0y2lE3LHEROFzXDhNQKX5mnjkuF2mUlx2WtPrnCWJdM251IelZ00LhFw/8AeuAd/Vo7Pwq1X7JbJGhfpVbHxInLw3lpzBBwNxB/C0U00YkouLN+xzF8NwcDWhwIBB2XmVMZLB0r1NlbymWlulzLWwxrPyvHzIX5GyqKUqZbZdejL8oQ1UN8OJeqOdoQaEEEYgihCupp8mZKLi8MEKTzk3JXMXWd9Re0/E04ELlbUrFhnei+VUsr+ixmcsbGb09mv/mzA11pr70rWhZKuWyZetphqI+JV36ooaVV1cmW+GWUnmrrO7VpxC5W0qxfssafUypeV1+CxmsobGaY9mvre5m+ZG/jsbjWrtdb2TL12mjfHxav6OeV5PJkNNPDIogFEAQCigBSCVBB6HKvkQuzh+ULHt88vdn1On+1D2XwecUW0fMhAKKQEAooBNFIHCoIyfTVJDLKXW/g5XXt+43HouVlW7ldnfT6h1PD6N6Hb4eAfTrDh+FWdUvwaMdTX6MzT+QGOxsaEQ40AOQdoNnaZFcqrtktkjtqNN4kfEgcuy6oNxBoRoRiCtGLyYk4tPDMi9HMYIC2k83ME0N7cCDeKHEEZjZcLqFYv2WtNq5UvD6LCcSlsdnSwTpicK4Necxo/wChVSu2VctsjSuohfDfA5gggkOFCDQg5FaEZJrKMWcHF4Zs2G1ugvDmk1B79lE4KccMmuyVclKJeWqzMmDTEhUZHAq5mThtt4fZU1u07w+Ymo9msjlcTOcc0tJa4UIuIVyMlJZRl2QcHhkEL0eMmzLrc6zv4mfUZEaFeLK1NYZ2pulVLdEtrdYGWppjWa5wvezD31/5VSE5UvbPr8mjZVDVR8SvzeqOfp3i49aup5Mlpp4ZuyuZPs7qtwzGRXO2qNiwztRqJUyzH+i5t9gZbGmLZ6B4FXtwr1+vfdeqkZyoe2XRp2VV6uO+viRzbmkEhwoQaEHEFXlJNZRjzg4PDIopPJCAIAgCA9ElXyIXZs8oWNb55e7PqdP9qHsvg84ots+YCAlARRAEB9wSOJtcKivVW9Q+uCY4ysnUslTbQwuhHicBzwjcQP5Q9sOpZ7ulCWH/AGbMdNCyO5c/r/4c5bLG6ETiW1pu3Z3qrddikZt1Dh10Ymldiqz6BUnktZNNzBPC69huIpWlcSAcepV76FYsrsuaXVypeH5S0m8lZaWdNAI4qVJ1/wCf4d9CqVdsqpbZmpdp4aiG+vs5QtLSWuBDhcQcQtKMlJZRiTg4vDPpejmRRAWcmmhguFTy4G6txxuzGoXG6lWL9lnTamVMv0W8yljLVD6SEQCBWoHw7O/kzR2IzVKFkqpbZGrbVDUw3R7OWfDLHFrwQ4YgrRjJSWUYlkHB4Zks8d0NwcwkEYEJKKksMiE5Qe6LwzoCyHMWXUZaGjqD+r0VFqVDyuYmtGdesjtfE/k52NBdDcWvFHDL8hXYTUllGXbVKuW2R80Xo5mWx2t8F/Ew0Oeh2K8TgprDOlVsq5bosu7TZodtb0kHligczdbvd/8AgU1KVDxLo1ZQr1kd0eJHPuYQSHChFxByV1SUllGROLg8MzWO1vguDmGhCicFNYZ7qtlXLdFnQPhQpgyraMjAU0rtQYjbu0NF79PL8xNdeFrIfiZzlps7oTi14oR3Eag6K7CamsoyLqZVS2yMdF7OQogCAID0KVfIhdmzyhY1vnl7s+p0/wBqHsvg85W2fMiiEBASgIogFEGSylsxdCcCCQRg4Yj1Gy5W0qaO9GplU1zwdODDtrf2sj0wu6OKNt9lnNTpf5XwbUZV6iOV3/wzlZvLzZyDQgHEY8JyodCr1Vu7gy9TptnKNRpqrCKDJohBYyiaus7rr25jxp7vXK6mNq57LOn1M6JcdF7MpdCtsPpIRDXgb3UyOZbti3cLPhOdEtsujYnXXqobodnJxoTobix4o4dx0IOY3WlCaksow7apVywyKL2cQQhOTflUzdAcCDdmPG7PqwK5W0xsWGWNPqZUyyui8mNhh2qH0kOgcBl+3qzMPbFqoQnOmW2Rr2V16mG6PZysWE6G4teKOHsEHMLRjNSWUYltUq5YZMN5aQWmhF4IXprPDPCbTyuzpIEaHMGcMajY4FGPw4jvv4qhOEqJboeX1Niq2vVR2W+b0Zz9ssb4DyyKKEdx6lbrtjNZRm36edMsSMNF0OBks0d0Jwcw0I+/WvMoqSwzpXZKEt0XyXjobLc2raMjgf8Ab19/Wk91D/2mp/j1kfxMoo0IscWvFHDEK5GSksoyrK5Vy2yIhRHMcHMNCFLimsMiE3F5XZ0cC1Q7czgjUbEGDsKnWuvpfXEUJ1Spe6HRs1X16qPh2+b8lJMZe+zuo8XVudkfQ7eKtVXRsXBnanSzpfPX5NSi7FUIBRAehSv5ELs2eULGt88vdn1Wn+1D2XwecrbPmCUICAIBRATRAKIQbNntJZuNPReZQUjpXbKt8FzZ48O0Aw4jjzACpH2KpzqnD6kadeortWyTKiYS51ndQ1LcndeFSPFd6rlIp6nTSrefQ1wu5SBCA3ZbMX2d1WHSo6sxod1ztqjYsM70aidMsxOljWeFMIQLbnjAClQTjwjxbniKLN+vTy/Rt/4tZD9nJ2qzOgu4XjqOThq0+6LRrtU1lGJfRKqWGY11K5BCEm7K5i6A4X8tbx+QudtSsWCxp9RKmWV0X9qsUO2Qg5h5mjIXtGZaM26txGKz1KVE8Po2ZRr1deV2crGguhuLXih+xGRBzC0YTUllGHbVKuWGQ00NRivRyTwdDYrfDtbRBtVA79kXA1GAd6qlZTKt76/5Rr0aqF8fCv8A4ZUTKXPsz+F4u/a7IrvTdGxcFLVaWVMv0ai7FU+oUQsIc00IzXlpNYZ6jNxeUy+hxIdubwxKMjAXO/l796qlKMqHmPMTYrsr1cdlnEvRlHabO6E8seKOH3GRHcrddimsoy7qJUy2yMQuNRcV7OSZ0Mum7YzeitIBBoA718fCmdG3TuL31mxptbGcfCu6/JozaTugczeaGb+LHhvpfqN/oaFdKdQp8S4ZX1ehlX9UOYlarRnEISegyv5ELs2eULGt88vdn1Wn+1D2Xwed0W2fLiiAIQEBKAlAKIQSgANFILuXzUOb0cYVacDpX31KrbRzuh2aGn1nHh2co15nKDC54XMw4Uy6vTxUVX5+mXZOp0eFvhyitaaq0ZrWCUBnsdqdCdxNPWMiN15nBTWGdKrZVy3ROra+FMIRDrn40z4snA5O3wOazJQnp5ZXRvV216yvEuzlLfYnQH8Lrx+11CAdQRk4ZhX6rlYjG1OmlTLnowrsVSKIMm1Lre6A4FpzB0wzGhXOytWLDO9F8qZZidJHs8O3Q6tueKuoMa5uYPFn1Czszolh9G5ivV15XZytos7oTuF46jk4ag6LRrsU1lGHfRKqWGY17OBey2bNezobVezBrs21/CqXUNPfX2amm1qcfCu5X5NOcSh1mNa8UM/C4X3ZVK9U6hT4fZz1eidX1R5iV1FZM8NuIIuIwUdkptco+7RFMRxc41ccSvMYqKwj3ZbOx5kzGvR4BCAupNOjD5IvMw54ke/dcFVv0yn9UezS0evdf0T5iYp7YYcPhfCcOF5+HTcaDbe7RRp7Jv6ZLonXaeqKVlb79CrVszD0CV/IhdmzyhY1vnl7s+q0/wBqHsvg87W2fLiikCigBASEINw2FzWhzg4NJI4qctRiKrl4qzgsLTyxlp4/PoakVpaaH6HI9S9qSZznW49gFejmShACAs5XNTBNHDiYcWnBcbaFPn1LWm1cqXh8xNmYSlsRvS2c3Yub16+vfRcIXSg9sy7dpoXR8SopNiKEYg4hXE0zJlFxeGSpPJks8Z0N3E00PuoOyiUVJYZ6hOUJbovk6qx2yHbYfRxQOKlLzcQMKnbJ2IzuWbbTKmW6PRvafUw1Udk+znZpLHWZ1HVLa0DswdHaH7HJW6b1Yv2Zmr0cqXn0NNWCiKISZ7DbHQXBwriKjCtDrkd14sgprDO1N0qpbonTmHDt8K749MyQMWaP1bg7JZjU6Jfo3Yyr1df7OWtdmdBdwu62uycNRvtktGuxTWUYmo08qpYZiXQrlxKZzwDo43PCN1DeW3UqFVu06l9UeGaGl1zh9E+Y/BE4k3RjpYJ44TrxTFu1Pxl1KKdRzsn2e9Vo1jxauYspwrZmBQAgCAID6J+2GyE5fR8oQegyv5ELs2eULGt88vdn1en+zD2XwedrcPlhRAFACABCToZRPHQ7iBEhu+ZBdSjtS3QqlqNMpcrh/k1NJrnH6Wsr1Ru26Tw48MxbFzMHzIJ+OGdv7LhXdKEttnfo/wAlq3TRsi508r1Xqjlo1nLLxe0Y6t2Pqr8bM8GRZS1yuj4aV1KzRKkgIDbsFudBdVp+i52VxmsM7U3zqlmJcRbNDtreKHyxaYa009O5UszoeJdGq41auOY8SKCNBdDdwvFD49SuwmpLKMm2mVbwz5Xs4n1DeWkFpoRgQjSawyYycXlHUS2ZstLOjijm4aC6oIzFM27ZYhZt2ndb3wN7S6yN0fDs7KacSh1nJIBMPHUtrhU5tN1HKxRqFNYfZR1midb3R6K5WjOIQGeyWl0JwLT1jVeJwUlhnWq2Vct0Tp3RYduhgOBLyaGlKk0uds8a/uWa4SolldG9C2vVww+zlI0B0JxY8UI7iMnDZaFc1NZRh30yqntZ8rocCxlE2dZzQ80M/Ew4dY3XC6hWL9lzS6uVL/MfwbcylLYjemsvM03uZm0nbXx67lwrucHssLuo0kLo+LR/KKJXc5MdprhhAEAQBAEIPQJX8iF2bPKFjW+eXuz6zT/Zh7L4PPFuHywQgmiAKARRSMn200wQFhYJg6G8OY4seMHDA7OGYVe2hSWGuC5p9XKEk84ZZRbUbS8h0JjeP4ntIaw8uJJNAa171V2KqOc9Gh4rult2rk560WJ8BxbEBFDRXK7IzWUZmoolW8SRC7FUIQSBXBQT2Z2h8Eg0c3SoIqvL2zWDovEqe7otH25lqbwxuV2T8DWlLz73qqngyqeYdGktVXqI7beH+SptNmdCNHjqOR6lZrsUlwZ91Eqnz0Yl1OBLSQag0OouUMlNrlHTSabtiDoo9MwDTX3eMD1rP1Gnae+BtaPXKa8O0r53JTB54d8OlSASeEfybq37jNe9Pqd30y7OOt0O364dFQCrplBQD7hRSw1aSDsoaTWGeozlF5izoGRYduh8MSjYrQSDhXUj7e71QlCVEt0ejZrtr1cNk/MUFogOhPLHihHcRkRsrldimsoyrqZVS2yMdF0OJtWC3PgElhxBBGRrsudlUbFhnejUzpeYmqcSTeSSSTmSakr0kksI5Tm5vcwpPIogCAIAgPQJZ8iF2bPKFjW+eXuz6vT/AGYey+Dzxbh8sSgCEBAEAUAlSCWPLTUXHUXKGk+z1GUo9MvLHMmRmiHaRUYB2bRtqP6TdpRUrNO4PdWalGsjYtl39mlMpQ6DzN54ZwIv99RvH3XSrUKXD7OOp0Th9UeUV4NVZM9rBZyeCHEmtL2t4v4A14ndy43ywW9JBSz/ANwW1sksSA2r6RYTjc8GrSMj/Sd1SjqIzfHDNOWjnXH6vqi/U563WIwuZtSw55tOjvXNXK7d3D7M2/TbOV0H2xz4fA41FRebyKX0BXvw47txy/8AIns2PlGBdCuSgAQF5LZ1cIce9hqCTeLxTmH571Tu02fqh2aml1+Fst6NacSfoeeFzQjfrwerd8vuVGoz9M+yNZotv+SvmJVq2ZhKEEscWmoJBGBCh4fZ6jJxeUXsCOy2s6ONQRR8DwMfeYz8KU65UvfDr8GvTdDVQ8O3zejKW1Wd0J5Y8UI7iNRsrVdimsozb6JUy2sxr2cQgIQEoQEAQBAd/LPkQuzZ5Qsa3zy92fWaf7MPZfB56tw+VCAIAgJQBAEAQBCCzls1dC5XczDcQam7fWneMiq12nU+Vwy9ptbKv6ZcxMswlzIg6SznmNSYZz/4nA+6gYrlXbOD2zLN+nrtW+p/wV8vtfAa4g3OGf8AkK1KKmjPrsdUuf5Osks36FvCf9yA7FulcSNDss2/T7nlcSN3S6tJYfMWZ5tKA1vTWY9JBdiMaA4hwzC51XZeyfDO11GFvr5izi5pZxBeOH4XCoBvoQaEVzy71o1WZXJhamhQeY9MwNK7lJn0pAQgISWkpm5g8r+aGcs27j09mtfp1Zyuy9pNa6vplzETeUiGOlgHjhG80v4P/nw+6503vOyfZ11ekTXi1cxKsK4ZgQgC7DFCU8G/bpkY0EMe0F7XCj/6Rj9Th7Crxo2z3RfBes1viU7JrL/JoLuUQhAQBAEBKAIDvpZ8iF2bPKFjW+eXuz6zT/Zh7L4PPluHyoQgISEICAIAgJQBAFAPuHFLfhJChxT7PcLJQeYssaMtRyhRu6HFO/8AF26r4lT1zH4Lm6Gp74n/AMM1oMV8B5DgQRc5h974rq1GyOUVoynRPD/ouLLbojQDZ3kAkOc2oxGTmn2VUnVHP1o1KtRLbmt/wY7bK32iFW7jaSQLuYGlRtgKb3XVC8q2Ncseh7nRO6vPqjn2gioIIIuIIoQRkRkr8WmsoxbIuLwz6Xo5hQAgCA35VNHQDTFh+Jv5G643Uqxfst6XVyof5XqjWmBYYzjBFIZoQNzjQZBKVOMcSI1U6pTzWYV2KpKgBAQgCAlAEAQBAEB30s+RC7NnlCxrfPL3Z9Zp/sw9l8Hny3D5QIAgCAlAFACAKQFACAlCAgJJrinRLbfZBQg3ZXMHQHVF7T8TddxuuV1MbFz2WdNqp0Syui7t1ih2xnSQiA+lx6v2vGn3G4woRnOiWJdGxZXXrIbodnNRYZY4teKOFxHpqFpQmpLKMK2qVctsj5Xo5hQAgCAIAoAUgKAEAQBASgCEBAFAO+lnyIXZs8oWPb55e7PrdN9mHsvg8+W4fKBAEAQBAEBKAKAEICAIAgJQBAEBsWG2ugu4mHrGR6/VeLK4zWGdqb50y3ROgiMhW6HdyvH/AGaTtmNsDlQ3HOxPTy/Rt5q1sP8Acc7arM6E7heKHI4hw1BWhXZGayjEvonTLEjCuhxCgBAEAUAIQEJCAlCAgCAIAoAQHfSz5ELs2eULHt88vdn1um+zD2XwefLcPlCUIIQkIBRQCUICAIAgCAKASpAQBAFACkGSzx3Q3cTDQ+I0IzGy8yipLDPddkq5bo9nSQLRDtrOGIAHjvB/k0nx77rxnTrnRLdHo3Krq9ZDZPsoZjYnQH8Lr61LTqBtkbx3q5TcrFkydVpZUSw+vQ1V2KpKgBSCFBJKAIAhAQBAFACAIAgO+lnyIXZs8oWPb55e7PrNN9mHsvg8/W4fKBAEAQBQCUAQBAEAQBAEAUEBCQhAQEoD6hvLSC00INQRkVDSawyYycXldmS2Wl0Zwc/EANGQAxuHWSfqvEK4w6O12ona8yMK9nAKQFACAIAgCAICUAUAIAgCA72WfIhdmzyhY9vnl7s+s032Yey+Dz8LcPlAgCgEqQEAUAKQFACAIQEAUEkoQEACAIAgCAKAFICAlAQoAQBASgIQBASgCEBQSSEB3ks+RC7NnlCxrfPL3Z9Zpvsw9l8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PEBQUEBQUFBQVFBQUFBQVFBQUFRQUFBQWFhQUFBQYHCggGBolHBQUITEhJSksLi4uFx8zODMtNygtLisBCgoKDg0OGBAQGiwkHSQsLCwsLCwsLCwsLCwsLCwsLCwsLCwsLCwsLCwsLCwsLCwsLCwsLCwsLCwsLCwsLCwsLP/AABEIAMMBAgMBEQACEQEDEQH/xAAbAAEAAgMBAQAAAAAAAAAAAAAAAQUDBAYHAv/EADsQAAECAwYCCAUDAwQDAAAAAAEAAgMFEQQhMUFRYRIiE3FzkbGy0fAyM4GhwTRCUmLh8QYjcpIUguL/xAAaAQEAAwEBAQAAAAAAAAAAAAAAAQQFAwIG/8QALxEAAgIBBAAFBAIBBAMAAAAAAAECAxEEEiExEzJBcbEiM1FhgZEjQmKh8BTB0f/aAAwDAQACEQMRAD8Ao19YfEBAEBKAIAgCAIQEAQEoAVAIQEoAgCAIAgFEAQBAShAQBAFACkEqAEAQBCCUAQHpEp/Tweyh+QLHt88vdn01H2o+y+DzNbR84EAQgIAgJQBAEAQBAShAQBQAgCkBAKKAEAQBAEAQEoAgCEBAEBKAIAgCAlAekSn9PB7KH5Asa3zy92fTUfah7L4PM1tHzYQBAEAQEoCEBKEBAEBKAIBRAEAogN2zy5z2g1ArhXNcpWqLO9enlNZNSLDLHFrriF7Uk1lHKUHF4ZC9HgKAEBFEAQBATRAKIAgCAlAEICAICUB6PKf08HsofkCxrfPL3Z9NR9qHsvg80W0fNhAEAQCiAICUAQCiEGzAsvEKuPCDhdUn6LzKWOj3GKfbwRarIYdDi03Bw8DoVEZqXB6nU48+hrr2cyUICAgoSdPKrQ18MVAPC0Bwpe2goHt1Gyo3Qaka2lsjKP7R8zKW8TRxY4seN8Adl5hZtfB7tpU1z/ZzsWE6G7heKH7HcK7GaksoybK3B4ZC9nMywLM+JXgaTTH3+F5lJR7PUK5T8qMSk84FEICEiiAIQKIAgJQBAKIBRCCUB6NKf08HsofkCx7fPL3Z9PR9qHsvg81W0fNhAEAooAopIJUAICEBKA6qwWODEHBFPAXBohxMQw0uBGh1VKyc48x/o06qK7FiX8M+phLnWZ7mPHEw3AkcrxqucLN6yuzvOnwvpfKOemEvMPmZfD+7K5O9Vartzw+yhdRt5j0aYK7FU+lJ5FEGTNZo7obgWmhCOKawyYycXuj2dFYrYHtJaK3c8KtL/wCTCqNlTi//AGa1GoVi479Uan+ooQfADm3GGRUEUPC7HrpcoqbjLH5PWpip15/Bz7DcryMho6GURGGEGkYE1I+JpJuduKeCq3KWcmhpJQ2Y9RNJbx8wpx5HKIN9Hb968V27ePQ6X6dWLK7+SiIIJBFCLiDcQVcTT6MuUXF4YopPIogCAIQSgCAIBRASgCEHo0p/Tweyh+QLHt88vdn09H2oey+DzWi2j5sIAgFEBNEAQBARRQBRAWVhtIoGvwyOmx2XOdeeUdqrlHiR10pmjXt6C18zKUY83lml+izrKmnuh2bNNykts+jVm0ofZjX44bsHC9rmnIqa7FP3IsqcP2jlpjL+DnhXszGJZ16t3VyuzPD7M66jH1R6NJpVgpM37PL3PaHYA4b/AEXOVqTwdYaeU1kwWqAYZo76HI9S9RmpdHidUoPDPmG8jAkdS9cPs5ptPKLOXTUtNIlXsNzgb/qFxsojJcdlmrVzg/q5R8TSUcI6SBzQjfdfw63aeHhzrtw9s+ztdQpLxK+UV9njlhBafeh2VlpNYZSUnF5R08ttkOIL/h/c3FzD/JuoVC2uUejY098bF8mp/qGwAMMQEOLaUe2tHsJA5tCOIY3hTRY08EaulSi5LtHPsNVeRjvg+qIQKIAgCAIQEAQEoAgPRpV+nhdlD8oWNb55e7Pp6PtQ9l8Hmq2z5oUQEoBRAEAQEgIQWljlbXNDohcK3gClaamqrztaeIlyrTJxzNmKYywwhxNPEzWl7esKYXKXD7It0zgsrlFe167ZKrRZWK2YNcbsjp17LnZXnlHam5w+mXR1MonXRjoo444LvqW7t2WfbTn6o8M2KdRj6ZcxIm0nMKkSCeOE/A4i/I7KK7d3Euz1ZTt+qPKZyc+l4s7mub8L63ZNcKXA6X3K5Tbu4ZnarTqDyvUt/wDTMwZwhkUBwwvyFa1ByvXPUVy7R10d0EtkiznEna5tW8zDeDv+HKtXa0y9dRGaOPtdlMI33tODvwdCtGuxSMS6hwf6MIXUrFlKZoYJoeZhxafEaFcralYv2d6NRKl8cr8GebSkcPTWfmYby0ft1oPx/hca7XF7Jlu6iNkfEq6KmBFLSHNNCrTSawZ6k4vK7LeXzejiHhoa7GgOP1rdsq89OmuC7VrmpfUuDHNpRwf7kG+GbyBfw7j+nw6lFV3+mXZ61OmTXiV9FUFaM4UQCiECigkUUgUUAmiECiAlAeiSr5ELsoflCx7fPL3Z9Rp/tQ9l8Hmy2j5omiEBAEAogCEgFCDupMYJ5Yw5IjWgPBpwUwKy7t65j6G9p/DaSl0zamsndZTVvPCcMcRTdca7t/fDLNlPh9co42cyjo/9yDUw824ln9lfquzxLsytRptv1Q6KuG5WkzPkizsVroOF2GRzb/ZeJ17uV2e6rnDh9FzAmESCA1rqsrxcOLHVuKqSqi3z2acb5RSw+DHNm/8AlQHgN4XNcCwa48tdaV7gvMF4ckerJeNW8LldHMWV5YdCD9QVfWGjHnlP9nXyKd8PK6hBuIOBHvuVPUab1RpaPXf6ZH1MGsjw4jWt4SQSw1qCW3tFVxhug0y3Ztsi44OOgnVaMXkwprDMpC9nPJvSqZugO1abnNOBHquVtSsXJ3ovlTLK69Ubk0lTXt6ezXtN7mjEHNcK7HB7Jly+iNsfFq/lFGL1bM0tZPNjBPC69hy03C420qa/ZZ02pdL55Rnm0mHD0tnvYb3NF9Or07tBxquaeyZav0sZx8Sr+ikarhlsmiEBCRRAFACAIAhB6LKvkQuyh+ULHt88vdn1Gn+1D2Xweb0W0fNBCAgCAUQkghBkhCS3ldv4RwP+HI/x/suVlW7ldnejU7Htl0dnJZ10Q6KNzwnXA48IP4WVdRl7o8M3qNQksS5QtViYx7jCcHMrTHAnJRGUmluXJ7cIpva+DzeZQeijxGZBxp1G8eK1KpZimYN8Ns2iWLuimzZh2lzbg4gaYjuKhwi+yY2Sh0y2lE3LHEROFzXDhNQKX5mnjkuF2mUlx2WtPrnCWJdM251IelZ00LhFw/8AeuAd/Vo7Pwq1X7JbJGhfpVbHxInLw3lpzBBwNxB/C0U00YkouLN+xzF8NwcDWhwIBB2XmVMZLB0r1NlbymWlulzLWwxrPyvHzIX5GyqKUqZbZdejL8oQ1UN8OJeqOdoQaEEEYgihCupp8mZKLi8MEKTzk3JXMXWd9Re0/E04ELlbUrFhnei+VUsr+ixmcsbGb09mv/mzA11pr70rWhZKuWyZetphqI+JV36ooaVV1cmW+GWUnmrrO7VpxC5W0qxfssafUypeV1+CxmsobGaY9mvre5m+ZG/jsbjWrtdb2TL12mjfHxav6OeV5PJkNNPDIogFEAQCigBSCVBB6HKvkQuzh+ULHt88vdn1On+1D2XwecUW0fMhAKKQEAooBNFIHCoIyfTVJDLKXW/g5XXt+43HouVlW7ldnfT6h1PD6N6Hb4eAfTrDh+FWdUvwaMdTX6MzT+QGOxsaEQ40AOQdoNnaZFcqrtktkjtqNN4kfEgcuy6oNxBoRoRiCtGLyYk4tPDMi9HMYIC2k83ME0N7cCDeKHEEZjZcLqFYv2WtNq5UvD6LCcSlsdnSwTpicK4Necxo/wChVSu2VctsjSuohfDfA5gggkOFCDQg5FaEZJrKMWcHF4Zs2G1ugvDmk1B79lE4KccMmuyVclKJeWqzMmDTEhUZHAq5mThtt4fZU1u07w+Ymo9msjlcTOcc0tJa4UIuIVyMlJZRl2QcHhkEL0eMmzLrc6zv4mfUZEaFeLK1NYZ2pulVLdEtrdYGWppjWa5wvezD31/5VSE5UvbPr8mjZVDVR8SvzeqOfp3i49aup5Mlpp4ZuyuZPs7qtwzGRXO2qNiwztRqJUyzH+i5t9gZbGmLZ6B4FXtwr1+vfdeqkZyoe2XRp2VV6uO+viRzbmkEhwoQaEHEFXlJNZRjzg4PDIopPJCAIAgCA9ElXyIXZs8oWNb55e7PqdP9qHsvg84ots+YCAlARRAEB9wSOJtcKivVW9Q+uCY4ysnUslTbQwuhHicBzwjcQP5Q9sOpZ7ulCWH/AGbMdNCyO5c/r/4c5bLG6ETiW1pu3Z3qrddikZt1Dh10Ymldiqz6BUnktZNNzBPC69huIpWlcSAcepV76FYsrsuaXVypeH5S0m8lZaWdNAI4qVJ1/wCf4d9CqVdsqpbZmpdp4aiG+vs5QtLSWuBDhcQcQtKMlJZRiTg4vDPpejmRRAWcmmhguFTy4G6txxuzGoXG6lWL9lnTamVMv0W8yljLVD6SEQCBWoHw7O/kzR2IzVKFkqpbZGrbVDUw3R7OWfDLHFrwQ4YgrRjJSWUYlkHB4Zks8d0NwcwkEYEJKKksMiE5Qe6LwzoCyHMWXUZaGjqD+r0VFqVDyuYmtGdesjtfE/k52NBdDcWvFHDL8hXYTUllGXbVKuW2R80Xo5mWx2t8F/Ew0Oeh2K8TgprDOlVsq5bosu7TZodtb0kHligczdbvd/8AgU1KVDxLo1ZQr1kd0eJHPuYQSHChFxByV1SUllGROLg8MzWO1vguDmGhCicFNYZ7qtlXLdFnQPhQpgyraMjAU0rtQYjbu0NF79PL8xNdeFrIfiZzlps7oTi14oR3Eag6K7CamsoyLqZVS2yMdF7OQogCAID0KVfIhdmzyhY1vnl7s+p0/wBqHsvg85W2fMiiEBASgIogFEGSylsxdCcCCQRg4Yj1Gy5W0qaO9GplU1zwdODDtrf2sj0wu6OKNt9lnNTpf5XwbUZV6iOV3/wzlZvLzZyDQgHEY8JyodCr1Vu7gy9TptnKNRpqrCKDJohBYyiaus7rr25jxp7vXK6mNq57LOn1M6JcdF7MpdCtsPpIRDXgb3UyOZbti3cLPhOdEtsujYnXXqobodnJxoTobix4o4dx0IOY3WlCaksow7apVywyKL2cQQhOTflUzdAcCDdmPG7PqwK5W0xsWGWNPqZUyyui8mNhh2qH0kOgcBl+3qzMPbFqoQnOmW2Rr2V16mG6PZysWE6G4teKOHsEHMLRjNSWUYltUq5YZMN5aQWmhF4IXprPDPCbTyuzpIEaHMGcMajY4FGPw4jvv4qhOEqJboeX1Niq2vVR2W+b0Zz9ssb4DyyKKEdx6lbrtjNZRm36edMsSMNF0OBks0d0Jwcw0I+/WvMoqSwzpXZKEt0XyXjobLc2raMjgf8Ab19/Wk91D/2mp/j1kfxMoo0IscWvFHDEK5GSksoyrK5Vy2yIhRHMcHMNCFLimsMiE3F5XZ0cC1Q7czgjUbEGDsKnWuvpfXEUJ1Spe6HRs1X16qPh2+b8lJMZe+zuo8XVudkfQ7eKtVXRsXBnanSzpfPX5NSi7FUIBRAehSv5ELs2eULGt88vdn1Wn+1D2XwecrbPmCUICAIBRATRAKIQbNntJZuNPReZQUjpXbKt8FzZ48O0Aw4jjzACpH2KpzqnD6kadeortWyTKiYS51ndQ1LcndeFSPFd6rlIp6nTSrefQ1wu5SBCA3ZbMX2d1WHSo6sxod1ztqjYsM70aidMsxOljWeFMIQLbnjAClQTjwjxbniKLN+vTy/Rt/4tZD9nJ2qzOgu4XjqOThq0+6LRrtU1lGJfRKqWGY11K5BCEm7K5i6A4X8tbx+QudtSsWCxp9RKmWV0X9qsUO2Qg5h5mjIXtGZaM26txGKz1KVE8Po2ZRr1deV2crGguhuLXih+xGRBzC0YTUllGHbVKuWGQ00NRivRyTwdDYrfDtbRBtVA79kXA1GAd6qlZTKt76/5Rr0aqF8fCv8A4ZUTKXPsz+F4u/a7IrvTdGxcFLVaWVMv0ai7FU+oUQsIc00IzXlpNYZ6jNxeUy+hxIdubwxKMjAXO/l796qlKMqHmPMTYrsr1cdlnEvRlHabO6E8seKOH3GRHcrddimsoy7qJUy2yMQuNRcV7OSZ0Mum7YzeitIBBoA718fCmdG3TuL31mxptbGcfCu6/JozaTugczeaGb+LHhvpfqN/oaFdKdQp8S4ZX1ehlX9UOYlarRnEISegyv5ELs2eULGt88vdn1Wn+1D2Xwed0W2fLiiAIQEBKAlAKIQSgANFILuXzUOb0cYVacDpX31KrbRzuh2aGn1nHh2co15nKDC54XMw4Uy6vTxUVX5+mXZOp0eFvhyitaaq0ZrWCUBnsdqdCdxNPWMiN15nBTWGdKrZVy3ROra+FMIRDrn40z4snA5O3wOazJQnp5ZXRvV216yvEuzlLfYnQH8Lrx+11CAdQRk4ZhX6rlYjG1OmlTLnowrsVSKIMm1Lre6A4FpzB0wzGhXOytWLDO9F8qZZidJHs8O3Q6tueKuoMa5uYPFn1Czszolh9G5ivV15XZytos7oTuF46jk4ag6LRrsU1lGHfRKqWGY17OBey2bNezobVezBrs21/CqXUNPfX2amm1qcfCu5X5NOcSh1mNa8UM/C4X3ZVK9U6hT4fZz1eidX1R5iV1FZM8NuIIuIwUdkptco+7RFMRxc41ccSvMYqKwj3ZbOx5kzGvR4BCAupNOjD5IvMw54ke/dcFVv0yn9UezS0evdf0T5iYp7YYcPhfCcOF5+HTcaDbe7RRp7Jv6ZLonXaeqKVlb79CrVszD0CV/IhdmzyhY1vnl7s+q0/wBqHsvg87W2fLiikCigBASEINw2FzWhzg4NJI4qctRiKrl4qzgsLTyxlp4/PoakVpaaH6HI9S9qSZznW49gFejmShACAs5XNTBNHDiYcWnBcbaFPn1LWm1cqXh8xNmYSlsRvS2c3Yub16+vfRcIXSg9sy7dpoXR8SopNiKEYg4hXE0zJlFxeGSpPJks8Z0N3E00PuoOyiUVJYZ6hOUJbovk6qx2yHbYfRxQOKlLzcQMKnbJ2IzuWbbTKmW6PRvafUw1Udk+znZpLHWZ1HVLa0DswdHaH7HJW6b1Yv2Zmr0cqXn0NNWCiKISZ7DbHQXBwriKjCtDrkd14sgprDO1N0qpbonTmHDt8K749MyQMWaP1bg7JZjU6Jfo3Yyr1df7OWtdmdBdwu62uycNRvtktGuxTWUYmo08qpYZiXQrlxKZzwDo43PCN1DeW3UqFVu06l9UeGaGl1zh9E+Y/BE4k3RjpYJ44TrxTFu1Pxl1KKdRzsn2e9Vo1jxauYspwrZmBQAgCAID6J+2GyE5fR8oQegyv5ELs2eULGt88vdn1en+zD2XwedrcPlhRAFACABCToZRPHQ7iBEhu+ZBdSjtS3QqlqNMpcrh/k1NJrnH6Wsr1Ru26Tw48MxbFzMHzIJ+OGdv7LhXdKEttnfo/wAlq3TRsi508r1Xqjlo1nLLxe0Y6t2Pqr8bM8GRZS1yuj4aV1KzRKkgIDbsFudBdVp+i52VxmsM7U3zqlmJcRbNDtreKHyxaYa009O5UszoeJdGq41auOY8SKCNBdDdwvFD49SuwmpLKMm2mVbwz5Xs4n1DeWkFpoRgQjSawyYycXlHUS2ZstLOjijm4aC6oIzFM27ZYhZt2ndb3wN7S6yN0fDs7KacSh1nJIBMPHUtrhU5tN1HKxRqFNYfZR1midb3R6K5WjOIQGeyWl0JwLT1jVeJwUlhnWq2Vct0Tp3RYduhgOBLyaGlKk0uds8a/uWa4SolldG9C2vVww+zlI0B0JxY8UI7iMnDZaFc1NZRh30yqntZ8rocCxlE2dZzQ80M/Ew4dY3XC6hWL9lzS6uVL/MfwbcylLYjemsvM03uZm0nbXx67lwrucHssLuo0kLo+LR/KKJXc5MdprhhAEAQBAEIPQJX8iF2bPKFjW+eXuz6zT/Zh7L4PPFuHywQgmiAKARRSMn200wQFhYJg6G8OY4seMHDA7OGYVe2hSWGuC5p9XKEk84ZZRbUbS8h0JjeP4ntIaw8uJJNAa171V2KqOc9Gh4rult2rk560WJ8BxbEBFDRXK7IzWUZmoolW8SRC7FUIQSBXBQT2Z2h8Eg0c3SoIqvL2zWDovEqe7otH25lqbwxuV2T8DWlLz73qqngyqeYdGktVXqI7beH+SptNmdCNHjqOR6lZrsUlwZ91Eqnz0Yl1OBLSQag0OouUMlNrlHTSabtiDoo9MwDTX3eMD1rP1Gnae+BtaPXKa8O0r53JTB54d8OlSASeEfybq37jNe9Pqd30y7OOt0O364dFQCrplBQD7hRSw1aSDsoaTWGeozlF5izoGRYduh8MSjYrQSDhXUj7e71QlCVEt0ejZrtr1cNk/MUFogOhPLHihHcRkRsrldimsoyrqZVS2yMdF0OJtWC3PgElhxBBGRrsudlUbFhnejUzpeYmqcSTeSSSTmSakr0kksI5Tm5vcwpPIogCAIAgPQJZ8iF2bPKFjW+eXuz6vT/AGYey+Dzxbh8sSgCEBAEAUAlSCWPLTUXHUXKGk+z1GUo9MvLHMmRmiHaRUYB2bRtqP6TdpRUrNO4PdWalGsjYtl39mlMpQ6DzN54ZwIv99RvH3XSrUKXD7OOp0Th9UeUV4NVZM9rBZyeCHEmtL2t4v4A14ndy43ywW9JBSz/ANwW1sksSA2r6RYTjc8GrSMj/Sd1SjqIzfHDNOWjnXH6vqi/U563WIwuZtSw55tOjvXNXK7d3D7M2/TbOV0H2xz4fA41FRebyKX0BXvw47txy/8AIns2PlGBdCuSgAQF5LZ1cIce9hqCTeLxTmH571Tu02fqh2aml1+Fst6NacSfoeeFzQjfrwerd8vuVGoz9M+yNZotv+SvmJVq2ZhKEEscWmoJBGBCh4fZ6jJxeUXsCOy2s6ONQRR8DwMfeYz8KU65UvfDr8GvTdDVQ8O3zejKW1Wd0J5Y8UI7iNRsrVdimsozb6JUy2sxr2cQgIQEoQEAQBAd/LPkQuzZ5Qsa3zy92fWaf7MPZfB56tw+VCAIAgJQBAEAQBCCzls1dC5XczDcQam7fWneMiq12nU+Vwy9ptbKv6ZcxMswlzIg6SznmNSYZz/4nA+6gYrlXbOD2zLN+nrtW+p/wV8vtfAa4g3OGf8AkK1KKmjPrsdUuf5Osks36FvCf9yA7FulcSNDss2/T7nlcSN3S6tJYfMWZ5tKA1vTWY9JBdiMaA4hwzC51XZeyfDO11GFvr5izi5pZxBeOH4XCoBvoQaEVzy71o1WZXJhamhQeY9MwNK7lJn0pAQgISWkpm5g8r+aGcs27j09mtfp1Zyuy9pNa6vplzETeUiGOlgHjhG80v4P/nw+6503vOyfZ11ekTXi1cxKsK4ZgQgC7DFCU8G/bpkY0EMe0F7XCj/6Rj9Th7Crxo2z3RfBes1viU7JrL/JoLuUQhAQBAEBKAIDvpZ8iF2bPKFjW+eXuz6zT/Zh7L4PPluHyoQgISEICAIAgJQBAFAPuHFLfhJChxT7PcLJQeYssaMtRyhRu6HFO/8AF26r4lT1zH4Lm6Gp74n/AMM1oMV8B5DgQRc5h974rq1GyOUVoynRPD/ouLLbojQDZ3kAkOc2oxGTmn2VUnVHP1o1KtRLbmt/wY7bK32iFW7jaSQLuYGlRtgKb3XVC8q2Ncseh7nRO6vPqjn2gioIIIuIIoQRkRkr8WmsoxbIuLwz6Xo5hQAgCA35VNHQDTFh+Jv5G643Uqxfst6XVyof5XqjWmBYYzjBFIZoQNzjQZBKVOMcSI1U6pTzWYV2KpKgBAQgCAlAEAQBAEB30s+RC7NnlCxrfPL3Z9Zp/sw9l8Hny3D5QIAgCAlAFACAKQFACAlCAgJJrinRLbfZBQg3ZXMHQHVF7T8TddxuuV1MbFz2WdNqp0Syui7t1ih2xnSQiA+lx6v2vGn3G4woRnOiWJdGxZXXrIbodnNRYZY4teKOFxHpqFpQmpLKMK2qVctsj5Xo5hQAgCAIAoAUgKAEAQBASgCEBAFAO+lnyIXZs8oWPb55e7PrdN9mHsvg8+W4fKBAEAQBAEBKAKAEICAIAgJQBAEBsWG2ugu4mHrGR6/VeLK4zWGdqb50y3ROgiMhW6HdyvH/AGaTtmNsDlQ3HOxPTy/Rt5q1sP8Acc7arM6E7heKHI4hw1BWhXZGayjEvonTLEjCuhxCgBAEAUAIQEJCAlCAgCAIAoAQHfSz5ELs2eULHt88vdn1um+zD2XwefLcPlCUIIQkIBRQCUICAIAgCAKASpAQBAFACkGSzx3Q3cTDQ+I0IzGy8yipLDPddkq5bo9nSQLRDtrOGIAHjvB/k0nx77rxnTrnRLdHo3Krq9ZDZPsoZjYnQH8Lr61LTqBtkbx3q5TcrFkydVpZUSw+vQ1V2KpKgBSCFBJKAIAhAQBAFACAIAgO+lnyIXZs8oWPb55e7PrNN9mHsvg8/W4fKBAEAQBQCUAQBAEAQBAEAUEBCQhAQEoD6hvLSC00INQRkVDSawyYycXldmS2Wl0Zwc/EANGQAxuHWSfqvEK4w6O12ona8yMK9nAKQFACAIAgCAICUAUAIAgCA72WfIhdmzyhY9vnl7s+s032Yey+Dz8LcPlAgCgEqQEAUAKQFACAIQEAUEkoQEACAIAgCAKAFICAlAQoAQBASgIQBASgCEBQSSEB3ks+RC7NnlCxrfPL3Z9Zpvsw9l8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PEBQUEBQUFBQVFBQUFBQVFBQUFRQUFBQWFhQUFBQYHCggGBolHBQUITEhJSksLi4uFx8zODMtNygtLisBCgoKDg0OGBAQGiwkHSQsLCwsLCwsLCwsLCwsLCwsLCwsLCwsLCwsLCwsLCwsLCwsLCwsLCwsLCwsLCwsLCwsLP/AABEIAMMBAgMBEQACEQEDEQH/xAAbAAEAAgMBAQAAAAAAAAAAAAAAAQUDBAYHAv/EADsQAAECAwYCCAUDAwQDAAAAAAEAAgMFEQQhMUFRYRIiE3FzkbGy0fAyM4GhwTRCUmLh8QYjcpIUguL/xAAaAQEAAwEBAQAAAAAAAAAAAAAAAQQFAwIG/8QALxEAAgIBBAAFBAIBBAMAAAAAAAECAxEEEiExEzJBcbEiM1FhgZEjQmKh8BTB0f/aAAwDAQACEQMRAD8Ao19YfEBAEBKAIAgCAIQEAQEoAVAIQEoAgCAIAgFEAQBAShAQBAFACkEqAEAQBCCUAQHpEp/Tweyh+QLHt88vdn01H2o+y+DzNbR84EAQgIAgJQBAEAQBAShAQBQAgCkBAKKAEAQBAEAQEoAgCEBAEBKAIAgCAlAekSn9PB7KH5Asa3zy92fTUfah7L4PM1tHzYQBAEAQEoCEBKEBAEBKAIBRAEAogN2zy5z2g1ArhXNcpWqLO9enlNZNSLDLHFrriF7Uk1lHKUHF4ZC9HgKAEBFEAQBATRAKIAgCAlAEICAICUB6PKf08HsofkCxrfPL3Z9NR9qHsvg80W0fNhAEAQCiAICUAQCiEGzAsvEKuPCDhdUn6LzKWOj3GKfbwRarIYdDi03Bw8DoVEZqXB6nU48+hrr2cyUICAgoSdPKrQ18MVAPC0Bwpe2goHt1Gyo3Qaka2lsjKP7R8zKW8TRxY4seN8Adl5hZtfB7tpU1z/ZzsWE6G7heKH7HcK7GaksoybK3B4ZC9nMywLM+JXgaTTH3+F5lJR7PUK5T8qMSk84FEICEiiAIQKIAgJQBAKIBRCCUB6NKf08HsofkCx7fPL3Z9PR9qHsvg81W0fNhAEAooAopIJUAICEBKA6qwWODEHBFPAXBohxMQw0uBGh1VKyc48x/o06qK7FiX8M+phLnWZ7mPHEw3AkcrxqucLN6yuzvOnwvpfKOemEvMPmZfD+7K5O9Vartzw+yhdRt5j0aYK7FU+lJ5FEGTNZo7obgWmhCOKawyYycXuj2dFYrYHtJaK3c8KtL/wCTCqNlTi//AGa1GoVi479Uan+ooQfADm3GGRUEUPC7HrpcoqbjLH5PWpip15/Bz7DcryMho6GURGGEGkYE1I+JpJuduKeCq3KWcmhpJQ2Y9RNJbx8wpx5HKIN9Hb968V27ePQ6X6dWLK7+SiIIJBFCLiDcQVcTT6MuUXF4YopPIogCAIQSgCAIBRASgCEHo0p/Tweyh+QLHt88vdn09H2oey+DzWi2j5sIAgFEBNEAQBARRQBRAWVhtIoGvwyOmx2XOdeeUdqrlHiR10pmjXt6C18zKUY83lml+izrKmnuh2bNNykts+jVm0ofZjX44bsHC9rmnIqa7FP3IsqcP2jlpjL+DnhXszGJZ16t3VyuzPD7M66jH1R6NJpVgpM37PL3PaHYA4b/AEXOVqTwdYaeU1kwWqAYZo76HI9S9RmpdHidUoPDPmG8jAkdS9cPs5ptPKLOXTUtNIlXsNzgb/qFxsojJcdlmrVzg/q5R8TSUcI6SBzQjfdfw63aeHhzrtw9s+ztdQpLxK+UV9njlhBafeh2VlpNYZSUnF5R08ttkOIL/h/c3FzD/JuoVC2uUejY098bF8mp/qGwAMMQEOLaUe2tHsJA5tCOIY3hTRY08EaulSi5LtHPsNVeRjvg+qIQKIAgCAIQEAQEoAgPRpV+nhdlD8oWNb55e7Pp6PtQ9l8Hmq2z5oUQEoBRAEAQEgIQWljlbXNDohcK3gClaamqrztaeIlyrTJxzNmKYywwhxNPEzWl7esKYXKXD7It0zgsrlFe167ZKrRZWK2YNcbsjp17LnZXnlHam5w+mXR1MonXRjoo444LvqW7t2WfbTn6o8M2KdRj6ZcxIm0nMKkSCeOE/A4i/I7KK7d3Euz1ZTt+qPKZyc+l4s7mub8L63ZNcKXA6X3K5Tbu4ZnarTqDyvUt/wDTMwZwhkUBwwvyFa1ByvXPUVy7R10d0EtkiznEna5tW8zDeDv+HKtXa0y9dRGaOPtdlMI33tODvwdCtGuxSMS6hwf6MIXUrFlKZoYJoeZhxafEaFcralYv2d6NRKl8cr8GebSkcPTWfmYby0ft1oPx/hca7XF7Jlu6iNkfEq6KmBFLSHNNCrTSawZ6k4vK7LeXzejiHhoa7GgOP1rdsq89OmuC7VrmpfUuDHNpRwf7kG+GbyBfw7j+nw6lFV3+mXZ61OmTXiV9FUFaM4UQCiECigkUUgUUAmiECiAlAeiSr5ELsoflCx7fPL3Z9Rp/tQ9l8Hmy2j5omiEBAEAogCEgFCDupMYJ5Yw5IjWgPBpwUwKy7t65j6G9p/DaSl0zamsndZTVvPCcMcRTdca7t/fDLNlPh9co42cyjo/9yDUw824ln9lfquzxLsytRptv1Q6KuG5WkzPkizsVroOF2GRzb/ZeJ17uV2e6rnDh9FzAmESCA1rqsrxcOLHVuKqSqi3z2acb5RSw+DHNm/8AlQHgN4XNcCwa48tdaV7gvMF4ckerJeNW8LldHMWV5YdCD9QVfWGjHnlP9nXyKd8PK6hBuIOBHvuVPUab1RpaPXf6ZH1MGsjw4jWt4SQSw1qCW3tFVxhug0y3Ztsi44OOgnVaMXkwprDMpC9nPJvSqZugO1abnNOBHquVtSsXJ3ovlTLK69Ubk0lTXt6ezXtN7mjEHNcK7HB7Jly+iNsfFq/lFGL1bM0tZPNjBPC69hy03C420qa/ZZ02pdL55Rnm0mHD0tnvYb3NF9Or07tBxquaeyZav0sZx8Sr+ikarhlsmiEBCRRAFACAIAhB6LKvkQuyh+ULHt88vdn1Gn+1D2Xweb0W0fNBCAgCAUQkghBkhCS3ldv4RwP+HI/x/suVlW7ldnejU7Htl0dnJZ10Q6KNzwnXA48IP4WVdRl7o8M3qNQksS5QtViYx7jCcHMrTHAnJRGUmluXJ7cIpva+DzeZQeijxGZBxp1G8eK1KpZimYN8Ns2iWLuimzZh2lzbg4gaYjuKhwi+yY2Sh0y2lE3LHEROFzXDhNQKX5mnjkuF2mUlx2WtPrnCWJdM251IelZ00LhFw/8AeuAd/Vo7Pwq1X7JbJGhfpVbHxInLw3lpzBBwNxB/C0U00YkouLN+xzF8NwcDWhwIBB2XmVMZLB0r1NlbymWlulzLWwxrPyvHzIX5GyqKUqZbZdejL8oQ1UN8OJeqOdoQaEEEYgihCupp8mZKLi8MEKTzk3JXMXWd9Re0/E04ELlbUrFhnei+VUsr+ixmcsbGb09mv/mzA11pr70rWhZKuWyZetphqI+JV36ooaVV1cmW+GWUnmrrO7VpxC5W0qxfssafUypeV1+CxmsobGaY9mvre5m+ZG/jsbjWrtdb2TL12mjfHxav6OeV5PJkNNPDIogFEAQCigBSCVBB6HKvkQuzh+ULHt88vdn1On+1D2XwecUW0fMhAKKQEAooBNFIHCoIyfTVJDLKXW/g5XXt+43HouVlW7ldnfT6h1PD6N6Hb4eAfTrDh+FWdUvwaMdTX6MzT+QGOxsaEQ40AOQdoNnaZFcqrtktkjtqNN4kfEgcuy6oNxBoRoRiCtGLyYk4tPDMi9HMYIC2k83ME0N7cCDeKHEEZjZcLqFYv2WtNq5UvD6LCcSlsdnSwTpicK4Necxo/wChVSu2VctsjSuohfDfA5gggkOFCDQg5FaEZJrKMWcHF4Zs2G1ugvDmk1B79lE4KccMmuyVclKJeWqzMmDTEhUZHAq5mThtt4fZU1u07w+Ymo9msjlcTOcc0tJa4UIuIVyMlJZRl2QcHhkEL0eMmzLrc6zv4mfUZEaFeLK1NYZ2pulVLdEtrdYGWppjWa5wvezD31/5VSE5UvbPr8mjZVDVR8SvzeqOfp3i49aup5Mlpp4ZuyuZPs7qtwzGRXO2qNiwztRqJUyzH+i5t9gZbGmLZ6B4FXtwr1+vfdeqkZyoe2XRp2VV6uO+viRzbmkEhwoQaEHEFXlJNZRjzg4PDIopPJCAIAgCA9ElXyIXZs8oWNb55e7PqdP9qHsvg84ots+YCAlARRAEB9wSOJtcKivVW9Q+uCY4ysnUslTbQwuhHicBzwjcQP5Q9sOpZ7ulCWH/AGbMdNCyO5c/r/4c5bLG6ETiW1pu3Z3qrddikZt1Dh10Ymldiqz6BUnktZNNzBPC69huIpWlcSAcepV76FYsrsuaXVypeH5S0m8lZaWdNAI4qVJ1/wCf4d9CqVdsqpbZmpdp4aiG+vs5QtLSWuBDhcQcQtKMlJZRiTg4vDPpejmRRAWcmmhguFTy4G6txxuzGoXG6lWL9lnTamVMv0W8yljLVD6SEQCBWoHw7O/kzR2IzVKFkqpbZGrbVDUw3R7OWfDLHFrwQ4YgrRjJSWUYlkHB4Zks8d0NwcwkEYEJKKksMiE5Qe6LwzoCyHMWXUZaGjqD+r0VFqVDyuYmtGdesjtfE/k52NBdDcWvFHDL8hXYTUllGXbVKuW2R80Xo5mWx2t8F/Ew0Oeh2K8TgprDOlVsq5bosu7TZodtb0kHligczdbvd/8AgU1KVDxLo1ZQr1kd0eJHPuYQSHChFxByV1SUllGROLg8MzWO1vguDmGhCicFNYZ7qtlXLdFnQPhQpgyraMjAU0rtQYjbu0NF79PL8xNdeFrIfiZzlps7oTi14oR3Eag6K7CamsoyLqZVS2yMdF7OQogCAID0KVfIhdmzyhY1vnl7s+p0/wBqHsvg85W2fMiiEBASgIogFEGSylsxdCcCCQRg4Yj1Gy5W0qaO9GplU1zwdODDtrf2sj0wu6OKNt9lnNTpf5XwbUZV6iOV3/wzlZvLzZyDQgHEY8JyodCr1Vu7gy9TptnKNRpqrCKDJohBYyiaus7rr25jxp7vXK6mNq57LOn1M6JcdF7MpdCtsPpIRDXgb3UyOZbti3cLPhOdEtsujYnXXqobodnJxoTobix4o4dx0IOY3WlCaksow7apVywyKL2cQQhOTflUzdAcCDdmPG7PqwK5W0xsWGWNPqZUyyui8mNhh2qH0kOgcBl+3qzMPbFqoQnOmW2Rr2V16mG6PZysWE6G4teKOHsEHMLRjNSWUYltUq5YZMN5aQWmhF4IXprPDPCbTyuzpIEaHMGcMajY4FGPw4jvv4qhOEqJboeX1Niq2vVR2W+b0Zz9ssb4DyyKKEdx6lbrtjNZRm36edMsSMNF0OBks0d0Jwcw0I+/WvMoqSwzpXZKEt0XyXjobLc2raMjgf8Ab19/Wk91D/2mp/j1kfxMoo0IscWvFHDEK5GSksoyrK5Vy2yIhRHMcHMNCFLimsMiE3F5XZ0cC1Q7czgjUbEGDsKnWuvpfXEUJ1Spe6HRs1X16qPh2+b8lJMZe+zuo8XVudkfQ7eKtVXRsXBnanSzpfPX5NSi7FUIBRAehSv5ELs2eULGt88vdn1Wn+1D2XwecrbPmCUICAIBRATRAKIQbNntJZuNPReZQUjpXbKt8FzZ48O0Aw4jjzACpH2KpzqnD6kadeortWyTKiYS51ndQ1LcndeFSPFd6rlIp6nTSrefQ1wu5SBCA3ZbMX2d1WHSo6sxod1ztqjYsM70aidMsxOljWeFMIQLbnjAClQTjwjxbniKLN+vTy/Rt/4tZD9nJ2qzOgu4XjqOThq0+6LRrtU1lGJfRKqWGY11K5BCEm7K5i6A4X8tbx+QudtSsWCxp9RKmWV0X9qsUO2Qg5h5mjIXtGZaM26txGKz1KVE8Po2ZRr1deV2crGguhuLXih+xGRBzC0YTUllGHbVKuWGQ00NRivRyTwdDYrfDtbRBtVA79kXA1GAd6qlZTKt76/5Rr0aqF8fCv8A4ZUTKXPsz+F4u/a7IrvTdGxcFLVaWVMv0ai7FU+oUQsIc00IzXlpNYZ6jNxeUy+hxIdubwxKMjAXO/l796qlKMqHmPMTYrsr1cdlnEvRlHabO6E8seKOH3GRHcrddimsoy7qJUy2yMQuNRcV7OSZ0Mum7YzeitIBBoA718fCmdG3TuL31mxptbGcfCu6/JozaTugczeaGb+LHhvpfqN/oaFdKdQp8S4ZX1ehlX9UOYlarRnEISegyv5ELs2eULGt88vdn1Wn+1D2Xwed0W2fLiiAIQEBKAlAKIQSgANFILuXzUOb0cYVacDpX31KrbRzuh2aGn1nHh2co15nKDC54XMw4Uy6vTxUVX5+mXZOp0eFvhyitaaq0ZrWCUBnsdqdCdxNPWMiN15nBTWGdKrZVy3ROra+FMIRDrn40z4snA5O3wOazJQnp5ZXRvV216yvEuzlLfYnQH8Lrx+11CAdQRk4ZhX6rlYjG1OmlTLnowrsVSKIMm1Lre6A4FpzB0wzGhXOytWLDO9F8qZZidJHs8O3Q6tueKuoMa5uYPFn1Czszolh9G5ivV15XZytos7oTuF46jk4ag6LRrsU1lGHfRKqWGY17OBey2bNezobVezBrs21/CqXUNPfX2amm1qcfCu5X5NOcSh1mNa8UM/C4X3ZVK9U6hT4fZz1eidX1R5iV1FZM8NuIIuIwUdkptco+7RFMRxc41ccSvMYqKwj3ZbOx5kzGvR4BCAupNOjD5IvMw54ke/dcFVv0yn9UezS0evdf0T5iYp7YYcPhfCcOF5+HTcaDbe7RRp7Jv6ZLonXaeqKVlb79CrVszD0CV/IhdmzyhY1vnl7s+q0/wBqHsvg87W2fLiikCigBASEINw2FzWhzg4NJI4qctRiKrl4qzgsLTyxlp4/PoakVpaaH6HI9S9qSZznW49gFejmShACAs5XNTBNHDiYcWnBcbaFPn1LWm1cqXh8xNmYSlsRvS2c3Yub16+vfRcIXSg9sy7dpoXR8SopNiKEYg4hXE0zJlFxeGSpPJks8Z0N3E00PuoOyiUVJYZ6hOUJbovk6qx2yHbYfRxQOKlLzcQMKnbJ2IzuWbbTKmW6PRvafUw1Udk+znZpLHWZ1HVLa0DswdHaH7HJW6b1Yv2Zmr0cqXn0NNWCiKISZ7DbHQXBwriKjCtDrkd14sgprDO1N0qpbonTmHDt8K749MyQMWaP1bg7JZjU6Jfo3Yyr1df7OWtdmdBdwu62uycNRvtktGuxTWUYmo08qpYZiXQrlxKZzwDo43PCN1DeW3UqFVu06l9UeGaGl1zh9E+Y/BE4k3RjpYJ44TrxTFu1Pxl1KKdRzsn2e9Vo1jxauYspwrZmBQAgCAID6J+2GyE5fR8oQegyv5ELs2eULGt88vdn1en+zD2XwedrcPlhRAFACABCToZRPHQ7iBEhu+ZBdSjtS3QqlqNMpcrh/k1NJrnH6Wsr1Ru26Tw48MxbFzMHzIJ+OGdv7LhXdKEttnfo/wAlq3TRsi508r1Xqjlo1nLLxe0Y6t2Pqr8bM8GRZS1yuj4aV1KzRKkgIDbsFudBdVp+i52VxmsM7U3zqlmJcRbNDtreKHyxaYa009O5UszoeJdGq41auOY8SKCNBdDdwvFD49SuwmpLKMm2mVbwz5Xs4n1DeWkFpoRgQjSawyYycXlHUS2ZstLOjijm4aC6oIzFM27ZYhZt2ndb3wN7S6yN0fDs7KacSh1nJIBMPHUtrhU5tN1HKxRqFNYfZR1midb3R6K5WjOIQGeyWl0JwLT1jVeJwUlhnWq2Vct0Tp3RYduhgOBLyaGlKk0uds8a/uWa4SolldG9C2vVww+zlI0B0JxY8UI7iMnDZaFc1NZRh30yqntZ8rocCxlE2dZzQ80M/Ew4dY3XC6hWL9lzS6uVL/MfwbcylLYjemsvM03uZm0nbXx67lwrucHssLuo0kLo+LR/KKJXc5MdprhhAEAQBAEIPQJX8iF2bPKFjW+eXuz6zT/Zh7L4PPFuHywQgmiAKARRSMn200wQFhYJg6G8OY4seMHDA7OGYVe2hSWGuC5p9XKEk84ZZRbUbS8h0JjeP4ntIaw8uJJNAa171V2KqOc9Gh4rult2rk560WJ8BxbEBFDRXK7IzWUZmoolW8SRC7FUIQSBXBQT2Z2h8Eg0c3SoIqvL2zWDovEqe7otH25lqbwxuV2T8DWlLz73qqngyqeYdGktVXqI7beH+SptNmdCNHjqOR6lZrsUlwZ91Eqnz0Yl1OBLSQag0OouUMlNrlHTSabtiDoo9MwDTX3eMD1rP1Gnae+BtaPXKa8O0r53JTB54d8OlSASeEfybq37jNe9Pqd30y7OOt0O364dFQCrplBQD7hRSw1aSDsoaTWGeozlF5izoGRYduh8MSjYrQSDhXUj7e71QlCVEt0ejZrtr1cNk/MUFogOhPLHihHcRkRsrldimsoyrqZVS2yMdF0OJtWC3PgElhxBBGRrsudlUbFhnejUzpeYmqcSTeSSSTmSakr0kksI5Tm5vcwpPIogCAIAgPQJZ8iF2bPKFjW+eXuz6vT/AGYey+Dzxbh8sSgCEBAEAUAlSCWPLTUXHUXKGk+z1GUo9MvLHMmRmiHaRUYB2bRtqP6TdpRUrNO4PdWalGsjYtl39mlMpQ6DzN54ZwIv99RvH3XSrUKXD7OOp0Th9UeUV4NVZM9rBZyeCHEmtL2t4v4A14ndy43ywW9JBSz/ANwW1sksSA2r6RYTjc8GrSMj/Sd1SjqIzfHDNOWjnXH6vqi/U563WIwuZtSw55tOjvXNXK7d3D7M2/TbOV0H2xz4fA41FRebyKX0BXvw47txy/8AIns2PlGBdCuSgAQF5LZ1cIce9hqCTeLxTmH571Tu02fqh2aml1+Fst6NacSfoeeFzQjfrwerd8vuVGoz9M+yNZotv+SvmJVq2ZhKEEscWmoJBGBCh4fZ6jJxeUXsCOy2s6ONQRR8DwMfeYz8KU65UvfDr8GvTdDVQ8O3zejKW1Wd0J5Y8UI7iNRsrVdimsozb6JUy2sxr2cQgIQEoQEAQBAd/LPkQuzZ5Qsa3zy92fWaf7MPZfB56tw+VCAIAgJQBAEAQBCCzls1dC5XczDcQam7fWneMiq12nU+Vwy9ptbKv6ZcxMswlzIg6SznmNSYZz/4nA+6gYrlXbOD2zLN+nrtW+p/wV8vtfAa4g3OGf8AkK1KKmjPrsdUuf5Osks36FvCf9yA7FulcSNDss2/T7nlcSN3S6tJYfMWZ5tKA1vTWY9JBdiMaA4hwzC51XZeyfDO11GFvr5izi5pZxBeOH4XCoBvoQaEVzy71o1WZXJhamhQeY9MwNK7lJn0pAQgISWkpm5g8r+aGcs27j09mtfp1Zyuy9pNa6vplzETeUiGOlgHjhG80v4P/nw+6503vOyfZ11ekTXi1cxKsK4ZgQgC7DFCU8G/bpkY0EMe0F7XCj/6Rj9Th7Crxo2z3RfBes1viU7JrL/JoLuUQhAQBAEBKAIDvpZ8iF2bPKFjW+eXuz6zT/Zh7L4PPluHyoQgISEICAIAgJQBAFAPuHFLfhJChxT7PcLJQeYssaMtRyhRu6HFO/8AF26r4lT1zH4Lm6Gp74n/AMM1oMV8B5DgQRc5h974rq1GyOUVoynRPD/ouLLbojQDZ3kAkOc2oxGTmn2VUnVHP1o1KtRLbmt/wY7bK32iFW7jaSQLuYGlRtgKb3XVC8q2Ncseh7nRO6vPqjn2gioIIIuIIoQRkRkr8WmsoxbIuLwz6Xo5hQAgCA35VNHQDTFh+Jv5G643Uqxfst6XVyof5XqjWmBYYzjBFIZoQNzjQZBKVOMcSI1U6pTzWYV2KpKgBAQgCAlAEAQBAEB30s+RC7NnlCxrfPL3Z9Zp/sw9l8Hny3D5QIAgCAlAFACAKQFACAlCAgJJrinRLbfZBQg3ZXMHQHVF7T8TddxuuV1MbFz2WdNqp0Syui7t1ih2xnSQiA+lx6v2vGn3G4woRnOiWJdGxZXXrIbodnNRYZY4teKOFxHpqFpQmpLKMK2qVctsj5Xo5hQAgCAIAoAUgKAEAQBASgCEBAFAO+lnyIXZs8oWPb55e7PrdN9mHsvg8+W4fKBAEAQBAEBKAKAEICAIAgJQBAEBsWG2ugu4mHrGR6/VeLK4zWGdqb50y3ROgiMhW6HdyvH/AGaTtmNsDlQ3HOxPTy/Rt5q1sP8Acc7arM6E7heKHI4hw1BWhXZGayjEvonTLEjCuhxCgBAEAUAIQEJCAlCAgCAIAoAQHfSz5ELs2eULHt88vdn1um+zD2XwefLcPlCUIIQkIBRQCUICAIAgCAKASpAQBAFACkGSzx3Q3cTDQ+I0IzGy8yipLDPddkq5bo9nSQLRDtrOGIAHjvB/k0nx77rxnTrnRLdHo3Krq9ZDZPsoZjYnQH8Lr61LTqBtkbx3q5TcrFkydVpZUSw+vQ1V2KpKgBSCFBJKAIAhAQBAFACAIAgO+lnyIXZs8oWPb55e7PrNN9mHsvg8/W4fKBAEAQBQCUAQBAEAQBAEAUEBCQhAQEoD6hvLSC00INQRkVDSawyYycXldmS2Wl0Zwc/EANGQAxuHWSfqvEK4w6O12ona8yMK9nAKQFACAIAgCAICUAUAIAgCA72WfIhdmzyhY9vnl7s+s032Yey+Dz8LcPlAgCgEqQEAUAKQFACAIQEAUEkoQEACAIAgCAKAFICAlAQoAQBASgIQBASgCEBQSSEB3ks+RC7NnlCxrfPL3Z9Zpvsw9l8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QPEBQUEBQUFBQVFBQUFBQVFBQUFRQUFBQWFhQUFBQYHCggGBolHBQUITEhJSksLi4uFx8zODMtNygtLisBCgoKDg0OGBAQGiwkHSQsLCwsLCwsLCwsLCwsLCwsLCwsLCwsLCwsLCwsLCwsLCwsLCwsLCwsLCwsLCwsLCwsLP/AABEIAMMBAgMBEQACEQEDEQH/xAAbAAEAAgMBAQAAAAAAAAAAAAAAAQUDBAYHAv/EADsQAAECAwYCCAUDAwQDAAAAAAEAAgMFEQQhMUFRYRIiE3FzkbGy0fAyM4GhwTRCUmLh8QYjcpIUguL/xAAaAQEAAwEBAQAAAAAAAAAAAAAAAQQFAwIG/8QALxEAAgIBBAAFBAIBBAMAAAAAAAECAxEEEiExEzJBcbEiM1FhgZEjQmKh8BTB0f/aAAwDAQACEQMRAD8Ao19YfEBAEBKAIAgCAIQEAQEoAVAIQEoAgCAIAgFEAQBAShAQBAFACkEqAEAQBCCUAQHpEp/Tweyh+QLHt88vdn01H2o+y+DzNbR84EAQgIAgJQBAEAQBAShAQBQAgCkBAKKAEAQBAEAQEoAgCEBAEBKAIAgCAlAekSn9PB7KH5Asa3zy92fTUfah7L4PM1tHzYQBAEAQEoCEBKEBAEBKAIBRAEAogN2zy5z2g1ArhXNcpWqLO9enlNZNSLDLHFrriF7Uk1lHKUHF4ZC9HgKAEBFEAQBATRAKIAgCAlAEICAICUB6PKf08HsofkCxrfPL3Z9NR9qHsvg80W0fNhAEAQCiAICUAQCiEGzAsvEKuPCDhdUn6LzKWOj3GKfbwRarIYdDi03Bw8DoVEZqXB6nU48+hrr2cyUICAgoSdPKrQ18MVAPC0Bwpe2goHt1Gyo3Qaka2lsjKP7R8zKW8TRxY4seN8Adl5hZtfB7tpU1z/ZzsWE6G7heKH7HcK7GaksoybK3B4ZC9nMywLM+JXgaTTH3+F5lJR7PUK5T8qMSk84FEICEiiAIQKIAgJQBAKIBRCCUB6NKf08HsofkCx7fPL3Z9PR9qHsvg81W0fNhAEAooAopIJUAICEBKA6qwWODEHBFPAXBohxMQw0uBGh1VKyc48x/o06qK7FiX8M+phLnWZ7mPHEw3AkcrxqucLN6yuzvOnwvpfKOemEvMPmZfD+7K5O9Vartzw+yhdRt5j0aYK7FU+lJ5FEGTNZo7obgWmhCOKawyYycXuj2dFYrYHtJaK3c8KtL/wCTCqNlTi//AGa1GoVi479Uan+ooQfADm3GGRUEUPC7HrpcoqbjLH5PWpip15/Bz7DcryMho6GURGGEGkYE1I+JpJuduKeCq3KWcmhpJQ2Y9RNJbx8wpx5HKIN9Hb968V27ePQ6X6dWLK7+SiIIJBFCLiDcQVcTT6MuUXF4YopPIogCAIQSgCAIBRASgCEHo0p/Tweyh+QLHt88vdn09H2oey+DzWi2j5sIAgFEBNEAQBARRQBRAWVhtIoGvwyOmx2XOdeeUdqrlHiR10pmjXt6C18zKUY83lml+izrKmnuh2bNNykts+jVm0ofZjX44bsHC9rmnIqa7FP3IsqcP2jlpjL+DnhXszGJZ16t3VyuzPD7M66jH1R6NJpVgpM37PL3PaHYA4b/AEXOVqTwdYaeU1kwWqAYZo76HI9S9RmpdHidUoPDPmG8jAkdS9cPs5ptPKLOXTUtNIlXsNzgb/qFxsojJcdlmrVzg/q5R8TSUcI6SBzQjfdfw63aeHhzrtw9s+ztdQpLxK+UV9njlhBafeh2VlpNYZSUnF5R08ttkOIL/h/c3FzD/JuoVC2uUejY098bF8mp/qGwAMMQEOLaUe2tHsJA5tCOIY3hTRY08EaulSi5LtHPsNVeRjvg+qIQKIAgCAIQEAQEoAgPRpV+nhdlD8oWNb55e7Pp6PtQ9l8Hmq2z5oUQEoBRAEAQEgIQWljlbXNDohcK3gClaamqrztaeIlyrTJxzNmKYywwhxNPEzWl7esKYXKXD7It0zgsrlFe167ZKrRZWK2YNcbsjp17LnZXnlHam5w+mXR1MonXRjoo444LvqW7t2WfbTn6o8M2KdRj6ZcxIm0nMKkSCeOE/A4i/I7KK7d3Euz1ZTt+qPKZyc+l4s7mub8L63ZNcKXA6X3K5Tbu4ZnarTqDyvUt/wDTMwZwhkUBwwvyFa1ByvXPUVy7R10d0EtkiznEna5tW8zDeDv+HKtXa0y9dRGaOPtdlMI33tODvwdCtGuxSMS6hwf6MIXUrFlKZoYJoeZhxafEaFcralYv2d6NRKl8cr8GebSkcPTWfmYby0ft1oPx/hca7XF7Jlu6iNkfEq6KmBFLSHNNCrTSawZ6k4vK7LeXzejiHhoa7GgOP1rdsq89OmuC7VrmpfUuDHNpRwf7kG+GbyBfw7j+nw6lFV3+mXZ61OmTXiV9FUFaM4UQCiECigkUUgUUAmiECiAlAeiSr5ELsoflCx7fPL3Z9Rp/tQ9l8Hmy2j5omiEBAEAogCEgFCDupMYJ5Yw5IjWgPBpwUwKy7t65j6G9p/DaSl0zamsndZTVvPCcMcRTdca7t/fDLNlPh9co42cyjo/9yDUw824ln9lfquzxLsytRptv1Q6KuG5WkzPkizsVroOF2GRzb/ZeJ17uV2e6rnDh9FzAmESCA1rqsrxcOLHVuKqSqi3z2acb5RSw+DHNm/8AlQHgN4XNcCwa48tdaV7gvMF4ckerJeNW8LldHMWV5YdCD9QVfWGjHnlP9nXyKd8PK6hBuIOBHvuVPUab1RpaPXf6ZH1MGsjw4jWt4SQSw1qCW3tFVxhug0y3Ztsi44OOgnVaMXkwprDMpC9nPJvSqZugO1abnNOBHquVtSsXJ3ovlTLK69Ubk0lTXt6ezXtN7mjEHNcK7HB7Jly+iNsfFq/lFGL1bM0tZPNjBPC69hy03C420qa/ZZ02pdL55Rnm0mHD0tnvYb3NF9Or07tBxquaeyZav0sZx8Sr+ikarhlsmiEBCRRAFACAIAhB6LKvkQuyh+ULHt88vdn1Gn+1D2Xweb0W0fNBCAgCAUQkghBkhCS3ldv4RwP+HI/x/suVlW7ldnejU7Htl0dnJZ10Q6KNzwnXA48IP4WVdRl7o8M3qNQksS5QtViYx7jCcHMrTHAnJRGUmluXJ7cIpva+DzeZQeijxGZBxp1G8eK1KpZimYN8Ns2iWLuimzZh2lzbg4gaYjuKhwi+yY2Sh0y2lE3LHEROFzXDhNQKX5mnjkuF2mUlx2WtPrnCWJdM251IelZ00LhFw/8AeuAd/Vo7Pwq1X7JbJGhfpVbHxInLw3lpzBBwNxB/C0U00YkouLN+xzF8NwcDWhwIBB2XmVMZLB0r1NlbymWlulzLWwxrPyvHzIX5GyqKUqZbZdejL8oQ1UN8OJeqOdoQaEEEYgihCupp8mZKLi8MEKTzk3JXMXWd9Re0/E04ELlbUrFhnei+VUsr+ixmcsbGb09mv/mzA11pr70rWhZKuWyZetphqI+JV36ooaVV1cmW+GWUnmrrO7VpxC5W0qxfssafUypeV1+CxmsobGaY9mvre5m+ZG/jsbjWrtdb2TL12mjfHxav6OeV5PJkNNPDIogFEAQCigBSCVBB6HKvkQuzh+ULHt88vdn1On+1D2XwecUW0fMhAKKQEAooBNFIHCoIyfTVJDLKXW/g5XXt+43HouVlW7ldnfT6h1PD6N6Hb4eAfTrDh+FWdUvwaMdTX6MzT+QGOxsaEQ40AOQdoNnaZFcqrtktkjtqNN4kfEgcuy6oNxBoRoRiCtGLyYk4tPDMi9HMYIC2k83ME0N7cCDeKHEEZjZcLqFYv2WtNq5UvD6LCcSlsdnSwTpicK4Necxo/wChVSu2VctsjSuohfDfA5gggkOFCDQg5FaEZJrKMWcHF4Zs2G1ugvDmk1B79lE4KccMmuyVclKJeWqzMmDTEhUZHAq5mThtt4fZU1u07w+Ymo9msjlcTOcc0tJa4UIuIVyMlJZRl2QcHhkEL0eMmzLrc6zv4mfUZEaFeLK1NYZ2pulVLdEtrdYGWppjWa5wvezD31/5VSE5UvbPr8mjZVDVR8SvzeqOfp3i49aup5Mlpp4ZuyuZPs7qtwzGRXO2qNiwztRqJUyzH+i5t9gZbGmLZ6B4FXtwr1+vfdeqkZyoe2XRp2VV6uO+viRzbmkEhwoQaEHEFXlJNZRjzg4PDIopPJCAIAgCA9ElXyIXZs8oWNb55e7PqdP9qHsvg84ots+YCAlARRAEB9wSOJtcKivVW9Q+uCY4ysnUslTbQwuhHicBzwjcQP5Q9sOpZ7ulCWH/AGbMdNCyO5c/r/4c5bLG6ETiW1pu3Z3qrddikZt1Dh10Ymldiqz6BUnktZNNzBPC69huIpWlcSAcepV76FYsrsuaXVypeH5S0m8lZaWdNAI4qVJ1/wCf4d9CqVdsqpbZmpdp4aiG+vs5QtLSWuBDhcQcQtKMlJZRiTg4vDPpejmRRAWcmmhguFTy4G6txxuzGoXG6lWL9lnTamVMv0W8yljLVD6SEQCBWoHw7O/kzR2IzVKFkqpbZGrbVDUw3R7OWfDLHFrwQ4YgrRjJSWUYlkHB4Zks8d0NwcwkEYEJKKksMiE5Qe6LwzoCyHMWXUZaGjqD+r0VFqVDyuYmtGdesjtfE/k52NBdDcWvFHDL8hXYTUllGXbVKuW2R80Xo5mWx2t8F/Ew0Oeh2K8TgprDOlVsq5bosu7TZodtb0kHligczdbvd/8AgU1KVDxLo1ZQr1kd0eJHPuYQSHChFxByV1SUllGROLg8MzWO1vguDmGhCicFNYZ7qtlXLdFnQPhQpgyraMjAU0rtQYjbu0NF79PL8xNdeFrIfiZzlps7oTi14oR3Eag6K7CamsoyLqZVS2yMdF7OQogCAID0KVfIhdmzyhY1vnl7s+p0/wBqHsvg85W2fMiiEBASgIogFEGSylsxdCcCCQRg4Yj1Gy5W0qaO9GplU1zwdODDtrf2sj0wu6OKNt9lnNTpf5XwbUZV6iOV3/wzlZvLzZyDQgHEY8JyodCr1Vu7gy9TptnKNRpqrCKDJohBYyiaus7rr25jxp7vXK6mNq57LOn1M6JcdF7MpdCtsPpIRDXgb3UyOZbti3cLPhOdEtsujYnXXqobodnJxoTobix4o4dx0IOY3WlCaksow7apVywyKL2cQQhOTflUzdAcCDdmPG7PqwK5W0xsWGWNPqZUyyui8mNhh2qH0kOgcBl+3qzMPbFqoQnOmW2Rr2V16mG6PZysWE6G4teKOHsEHMLRjNSWUYltUq5YZMN5aQWmhF4IXprPDPCbTyuzpIEaHMGcMajY4FGPw4jvv4qhOEqJboeX1Niq2vVR2W+b0Zz9ssb4DyyKKEdx6lbrtjNZRm36edMsSMNF0OBks0d0Jwcw0I+/WvMoqSwzpXZKEt0XyXjobLc2raMjgf8Ab19/Wk91D/2mp/j1kfxMoo0IscWvFHDEK5GSksoyrK5Vy2yIhRHMcHMNCFLimsMiE3F5XZ0cC1Q7czgjUbEGDsKnWuvpfXEUJ1Spe6HRs1X16qPh2+b8lJMZe+zuo8XVudkfQ7eKtVXRsXBnanSzpfPX5NSi7FUIBRAehSv5ELs2eULGt88vdn1Wn+1D2XwecrbPmCUICAIBRATRAKIQbNntJZuNPReZQUjpXbKt8FzZ48O0Aw4jjzACpH2KpzqnD6kadeortWyTKiYS51ndQ1LcndeFSPFd6rlIp6nTSrefQ1wu5SBCA3ZbMX2d1WHSo6sxod1ztqjYsM70aidMsxOljWeFMIQLbnjAClQTjwjxbniKLN+vTy/Rt/4tZD9nJ2qzOgu4XjqOThq0+6LRrtU1lGJfRKqWGY11K5BCEm7K5i6A4X8tbx+QudtSsWCxp9RKmWV0X9qsUO2Qg5h5mjIXtGZaM26txGKz1KVE8Po2ZRr1deV2crGguhuLXih+xGRBzC0YTUllGHbVKuWGQ00NRivRyTwdDYrfDtbRBtVA79kXA1GAd6qlZTKt76/5Rr0aqF8fCv8A4ZUTKXPsz+F4u/a7IrvTdGxcFLVaWVMv0ai7FU+oUQsIc00IzXlpNYZ6jNxeUy+hxIdubwxKMjAXO/l796qlKMqHmPMTYrsr1cdlnEvRlHabO6E8seKOH3GRHcrddimsoy7qJUy2yMQuNRcV7OSZ0Mum7YzeitIBBoA718fCmdG3TuL31mxptbGcfCu6/JozaTugczeaGb+LHhvpfqN/oaFdKdQp8S4ZX1ehlX9UOYlarRnEISegyv5ELs2eULGt88vdn1Wn+1D2Xwed0W2fLiiAIQEBKAlAKIQSgANFILuXzUOb0cYVacDpX31KrbRzuh2aGn1nHh2co15nKDC54XMw4Uy6vTxUVX5+mXZOp0eFvhyitaaq0ZrWCUBnsdqdCdxNPWMiN15nBTWGdKrZVy3ROra+FMIRDrn40z4snA5O3wOazJQnp5ZXRvV216yvEuzlLfYnQH8Lrx+11CAdQRk4ZhX6rlYjG1OmlTLnowrsVSKIMm1Lre6A4FpzB0wzGhXOytWLDO9F8qZZidJHs8O3Q6tueKuoMa5uYPFn1Czszolh9G5ivV15XZytos7oTuF46jk4ag6LRrsU1lGHfRKqWGY17OBey2bNezobVezBrs21/CqXUNPfX2amm1qcfCu5X5NOcSh1mNa8UM/C4X3ZVK9U6hT4fZz1eidX1R5iV1FZM8NuIIuIwUdkptco+7RFMRxc41ccSvMYqKwj3ZbOx5kzGvR4BCAupNOjD5IvMw54ke/dcFVv0yn9UezS0evdf0T5iYp7YYcPhfCcOF5+HTcaDbe7RRp7Jv6ZLonXaeqKVlb79CrVszD0CV/IhdmzyhY1vnl7s+q0/wBqHsvg87W2fLiikCigBASEINw2FzWhzg4NJI4qctRiKrl4qzgsLTyxlp4/PoakVpaaH6HI9S9qSZznW49gFejmShACAs5XNTBNHDiYcWnBcbaFPn1LWm1cqXh8xNmYSlsRvS2c3Yub16+vfRcIXSg9sy7dpoXR8SopNiKEYg4hXE0zJlFxeGSpPJks8Z0N3E00PuoOyiUVJYZ6hOUJbovk6qx2yHbYfRxQOKlLzcQMKnbJ2IzuWbbTKmW6PRvafUw1Udk+znZpLHWZ1HVLa0DswdHaH7HJW6b1Yv2Zmr0cqXn0NNWCiKISZ7DbHQXBwriKjCtDrkd14sgprDO1N0qpbonTmHDt8K749MyQMWaP1bg7JZjU6Jfo3Yyr1df7OWtdmdBdwu62uycNRvtktGuxTWUYmo08qpYZiXQrlxKZzwDo43PCN1DeW3UqFVu06l9UeGaGl1zh9E+Y/BE4k3RjpYJ44TrxTFu1Pxl1KKdRzsn2e9Vo1jxauYspwrZmBQAgCAID6J+2GyE5fR8oQegyv5ELs2eULGt88vdn1en+zD2XwedrcPlhRAFACABCToZRPHQ7iBEhu+ZBdSjtS3QqlqNMpcrh/k1NJrnH6Wsr1Ru26Tw48MxbFzMHzIJ+OGdv7LhXdKEttnfo/wAlq3TRsi508r1Xqjlo1nLLxe0Y6t2Pqr8bM8GRZS1yuj4aV1KzRKkgIDbsFudBdVp+i52VxmsM7U3zqlmJcRbNDtreKHyxaYa009O5UszoeJdGq41auOY8SKCNBdDdwvFD49SuwmpLKMm2mVbwz5Xs4n1DeWkFpoRgQjSawyYycXlHUS2ZstLOjijm4aC6oIzFM27ZYhZt2ndb3wN7S6yN0fDs7KacSh1nJIBMPHUtrhU5tN1HKxRqFNYfZR1midb3R6K5WjOIQGeyWl0JwLT1jVeJwUlhnWq2Vct0Tp3RYduhgOBLyaGlKk0uds8a/uWa4SolldG9C2vVww+zlI0B0JxY8UI7iMnDZaFc1NZRh30yqntZ8rocCxlE2dZzQ80M/Ew4dY3XC6hWL9lzS6uVL/MfwbcylLYjemsvM03uZm0nbXx67lwrucHssLuo0kLo+LR/KKJXc5MdprhhAEAQBAEIPQJX8iF2bPKFjW+eXuz6zT/Zh7L4PPFuHywQgmiAKARRSMn200wQFhYJg6G8OY4seMHDA7OGYVe2hSWGuC5p9XKEk84ZZRbUbS8h0JjeP4ntIaw8uJJNAa171V2KqOc9Gh4rult2rk560WJ8BxbEBFDRXK7IzWUZmoolW8SRC7FUIQSBXBQT2Z2h8Eg0c3SoIqvL2zWDovEqe7otH25lqbwxuV2T8DWlLz73qqngyqeYdGktVXqI7beH+SptNmdCNHjqOR6lZrsUlwZ91Eqnz0Yl1OBLSQag0OouUMlNrlHTSabtiDoo9MwDTX3eMD1rP1Gnae+BtaPXKa8O0r53JTB54d8OlSASeEfybq37jNe9Pqd30y7OOt0O364dFQCrplBQD7hRSw1aSDsoaTWGeozlF5izoGRYduh8MSjYrQSDhXUj7e71QlCVEt0ejZrtr1cNk/MUFogOhPLHihHcRkRsrldimsoyrqZVS2yMdF0OJtWC3PgElhxBBGRrsudlUbFhnejUzpeYmqcSTeSSSTmSakr0kksI5Tm5vcwpPIogCAIAgPQJZ8iF2bPKFjW+eXuz6vT/AGYey+Dzxbh8sSgCEBAEAUAlSCWPLTUXHUXKGk+z1GUo9MvLHMmRmiHaRUYB2bRtqP6TdpRUrNO4PdWalGsjYtl39mlMpQ6DzN54ZwIv99RvH3XSrUKXD7OOp0Th9UeUV4NVZM9rBZyeCHEmtL2t4v4A14ndy43ywW9JBSz/ANwW1sksSA2r6RYTjc8GrSMj/Sd1SjqIzfHDNOWjnXH6vqi/U563WIwuZtSw55tOjvXNXK7d3D7M2/TbOV0H2xz4fA41FRebyKX0BXvw47txy/8AIns2PlGBdCuSgAQF5LZ1cIce9hqCTeLxTmH571Tu02fqh2aml1+Fst6NacSfoeeFzQjfrwerd8vuVGoz9M+yNZotv+SvmJVq2ZhKEEscWmoJBGBCh4fZ6jJxeUXsCOy2s6ONQRR8DwMfeYz8KU65UvfDr8GvTdDVQ8O3zejKW1Wd0J5Y8UI7iNRsrVdimsozb6JUy2sxr2cQgIQEoQEAQBAd/LPkQuzZ5Qsa3zy92fWaf7MPZfB56tw+VCAIAgJQBAEAQBCCzls1dC5XczDcQam7fWneMiq12nU+Vwy9ptbKv6ZcxMswlzIg6SznmNSYZz/4nA+6gYrlXbOD2zLN+nrtW+p/wV8vtfAa4g3OGf8AkK1KKmjPrsdUuf5Osks36FvCf9yA7FulcSNDss2/T7nlcSN3S6tJYfMWZ5tKA1vTWY9JBdiMaA4hwzC51XZeyfDO11GFvr5izi5pZxBeOH4XCoBvoQaEVzy71o1WZXJhamhQeY9MwNK7lJn0pAQgISWkpm5g8r+aGcs27j09mtfp1Zyuy9pNa6vplzETeUiGOlgHjhG80v4P/nw+6503vOyfZ11ekTXi1cxKsK4ZgQgC7DFCU8G/bpkY0EMe0F7XCj/6Rj9Th7Crxo2z3RfBes1viU7JrL/JoLuUQhAQBAEBKAIDvpZ8iF2bPKFjW+eXuz6zT/Zh7L4PPluHyoQgISEICAIAgJQBAFAPuHFLfhJChxT7PcLJQeYssaMtRyhRu6HFO/8AF26r4lT1zH4Lm6Gp74n/AMM1oMV8B5DgQRc5h974rq1GyOUVoynRPD/ouLLbojQDZ3kAkOc2oxGTmn2VUnVHP1o1KtRLbmt/wY7bK32iFW7jaSQLuYGlRtgKb3XVC8q2Ncseh7nRO6vPqjn2gioIIIuIIoQRkRkr8WmsoxbIuLwz6Xo5hQAgCA35VNHQDTFh+Jv5G643Uqxfst6XVyof5XqjWmBYYzjBFIZoQNzjQZBKVOMcSI1U6pTzWYV2KpKgBAQgCAlAEAQBAEB30s+RC7NnlCxrfPL3Z9Zp/sw9l8Hny3D5QIAgCAlAFACAKQFACAlCAgJJrinRLbfZBQg3ZXMHQHVF7T8TddxuuV1MbFz2WdNqp0Syui7t1ih2xnSQiA+lx6v2vGn3G4woRnOiWJdGxZXXrIbodnNRYZY4teKOFxHpqFpQmpLKMK2qVctsj5Xo5hQAgCAIAoAUgKAEAQBASgCEBAFAO+lnyIXZs8oWPb55e7PrdN9mHsvg8+W4fKBAEAQBAEBKAKAEICAIAgJQBAEBsWG2ugu4mHrGR6/VeLK4zWGdqb50y3ROgiMhW6HdyvH/AGaTtmNsDlQ3HOxPTy/Rt5q1sP8Acc7arM6E7heKHI4hw1BWhXZGayjEvonTLEjCuhxCgBAEAUAIQEJCAlCAgCAIAoAQHfSz5ELs2eULHt88vdn1um+zD2XwefLcPlCUIIQkIBRQCUICAIAgCAKASpAQBAFACkGSzx3Q3cTDQ+I0IzGy8yipLDPddkq5bo9nSQLRDtrOGIAHjvB/k0nx77rxnTrnRLdHo3Krq9ZDZPsoZjYnQH8Lr61LTqBtkbx3q5TcrFkydVpZUSw+vQ1V2KpKgBSCFBJKAIAhAQBAFACAIAgO+lnyIXZs8oWPb55e7PrNN9mHsvg8/W4fKBAEAQBQCUAQBAEAQBAEAUEBCQhAQEoD6hvLSC00INQRkVDSawyYycXldmS2Wl0Zwc/EANGQAxuHWSfqvEK4w6O12ona8yMK9nAKQFACAIAgCAICUAUAIAgCA72WfIhdmzyhY9vnl7s+s032Yey+Dz8LcPlAgCgEqQEAUAKQFACAIQEAUEkoQEACAIAgCAKAFICAlAQoAQBASgIQBASgCEBQSSEB3ks+RC7NnlCxrfPL3Z9Zpvsw9l8H/9k="/>
          <p:cNvSpPr>
            <a:spLocks noChangeAspect="1" noChangeArrowheads="1"/>
          </p:cNvSpPr>
          <p:nvPr/>
        </p:nvSpPr>
        <p:spPr bwMode="auto">
          <a:xfrm>
            <a:off x="155575" y="-1790700"/>
            <a:ext cx="49434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data:image/jpeg;base64,/9j/4AAQSkZJRgABAQAAAQABAAD/2wCEAAkGBxQPEBQUEBQUFBQVFBQUFBQVFBQUFRQUFBQWFhQUFBQYHCggGBolHBQUITEhJSksLi4uFx8zODMtNygtLisBCgoKDg0OGBAQGiwkHSQsLCwsLCwsLCwsLCwsLCwsLCwsLCwsLCwsLCwsLCwsLCwsLCwsLCwsLCwsLCwsLCwsLP/AABEIAMMBAgMBEQACEQEDEQH/xAAbAAEAAgMBAQAAAAAAAAAAAAAAAQUDBAYHAv/EADsQAAECAwYCCAUDAwQDAAAAAAEAAgMFEQQhMUFRYRIiE3FzkbGy0fAyM4GhwTRCUmLh8QYjcpIUguL/xAAaAQEAAwEBAQAAAAAAAAAAAAAAAQQFAwIG/8QALxEAAgIBBAAFBAIBBAMAAAAAAAECAxEEEiExEzJBcbEiM1FhgZEjQmKh8BTB0f/aAAwDAQACEQMRAD8Ao19YfEBAEBKAIAgCAIQEAQEoAVAIQEoAgCAIAgFEAQBAShAQBAFACkEqAEAQBCCUAQHpEp/Tweyh+QLHt88vdn01H2o+y+DzNbR84EAQgIAgJQBAEAQBAShAQBQAgCkBAKKAEAQBAEAQEoAgCEBAEBKAIAgCAlAekSn9PB7KH5Asa3zy92fTUfah7L4PM1tHzYQBAEAQEoCEBKEBAEBKAIBRAEAogN2zy5z2g1ArhXNcpWqLO9enlNZNSLDLHFrriF7Uk1lHKUHF4ZC9HgKAEBFEAQBATRAKIAgCAlAEICAICUB6PKf08HsofkCxrfPL3Z9NR9qHsvg80W0fNhAEAQCiAICUAQCiEGzAsvEKuPCDhdUn6LzKWOj3GKfbwRarIYdDi03Bw8DoVEZqXB6nU48+hrr2cyUICAgoSdPKrQ18MVAPC0Bwpe2goHt1Gyo3Qaka2lsjKP7R8zKW8TRxY4seN8Adl5hZtfB7tpU1z/ZzsWE6G7heKH7HcK7GaksoybK3B4ZC9nMywLM+JXgaTTH3+F5lJR7PUK5T8qMSk84FEICEiiAIQKIAgJQBAKIBRCCUB6NKf08HsofkCx7fPL3Z9PR9qHsvg81W0fNhAEAooAopIJUAICEBKA6qwWODEHBFPAXBohxMQw0uBGh1VKyc48x/o06qK7FiX8M+phLnWZ7mPHEw3AkcrxqucLN6yuzvOnwvpfKOemEvMPmZfD+7K5O9Vartzw+yhdRt5j0aYK7FU+lJ5FEGTNZo7obgWmhCOKawyYycXuj2dFYrYHtJaK3c8KtL/wCTCqNlTi//AGa1GoVi479Uan+ooQfADm3GGRUEUPC7HrpcoqbjLH5PWpip15/Bz7DcryMho6GURGGEGkYE1I+JpJuduKeCq3KWcmhpJQ2Y9RNJbx8wpx5HKIN9Hb968V27ePQ6X6dWLK7+SiIIJBFCLiDcQVcTT6MuUXF4YopPIogCAIQSgCAIBRASgCEHo0p/Tweyh+QLHt88vdn09H2oey+DzWi2j5sIAgFEBNEAQBARRQBRAWVhtIoGvwyOmx2XOdeeUdqrlHiR10pmjXt6C18zKUY83lml+izrKmnuh2bNNykts+jVm0ofZjX44bsHC9rmnIqa7FP3IsqcP2jlpjL+DnhXszGJZ16t3VyuzPD7M66jH1R6NJpVgpM37PL3PaHYA4b/AEXOVqTwdYaeU1kwWqAYZo76HI9S9RmpdHidUoPDPmG8jAkdS9cPs5ptPKLOXTUtNIlXsNzgb/qFxsojJcdlmrVzg/q5R8TSUcI6SBzQjfdfw63aeHhzrtw9s+ztdQpLxK+UV9njlhBafeh2VlpNYZSUnF5R08ttkOIL/h/c3FzD/JuoVC2uUejY098bF8mp/qGwAMMQEOLaUe2tHsJA5tCOIY3hTRY08EaulSi5LtHPsNVeRjvg+qIQKIAgCAIQEAQEoAgPRpV+nhdlD8oWNb55e7Pp6PtQ9l8Hmq2z5oUQEoBRAEAQEgIQWljlbXNDohcK3gClaamqrztaeIlyrTJxzNmKYywwhxNPEzWl7esKYXKXD7It0zgsrlFe167ZKrRZWK2YNcbsjp17LnZXnlHam5w+mXR1MonXRjoo444LvqW7t2WfbTn6o8M2KdRj6ZcxIm0nMKkSCeOE/A4i/I7KK7d3Euz1ZTt+qPKZyc+l4s7mub8L63ZNcKXA6X3K5Tbu4ZnarTqDyvUt/wDTMwZwhkUBwwvyFa1ByvXPUVy7R10d0EtkiznEna5tW8zDeDv+HKtXa0y9dRGaOPtdlMI33tODvwdCtGuxSMS6hwf6MIXUrFlKZoYJoeZhxafEaFcralYv2d6NRKl8cr8GebSkcPTWfmYby0ft1oPx/hca7XF7Jlu6iNkfEq6KmBFLSHNNCrTSawZ6k4vK7LeXzejiHhoa7GgOP1rdsq89OmuC7VrmpfUuDHNpRwf7kG+GbyBfw7j+nw6lFV3+mXZ61OmTXiV9FUFaM4UQCiECigkUUgUUAmiECiAlAeiSr5ELsoflCx7fPL3Z9Rp/tQ9l8Hmy2j5omiEBAEAogCEgFCDupMYJ5Yw5IjWgPBpwUwKy7t65j6G9p/DaSl0zamsndZTVvPCcMcRTdca7t/fDLNlPh9co42cyjo/9yDUw824ln9lfquzxLsytRptv1Q6KuG5WkzPkizsVroOF2GRzb/ZeJ17uV2e6rnDh9FzAmESCA1rqsrxcOLHVuKqSqi3z2acb5RSw+DHNm/8AlQHgN4XNcCwa48tdaV7gvMF4ckerJeNW8LldHMWV5YdCD9QVfWGjHnlP9nXyKd8PK6hBuIOBHvuVPUab1RpaPXf6ZH1MGsjw4jWt4SQSw1qCW3tFVxhug0y3Ztsi44OOgnVaMXkwprDMpC9nPJvSqZugO1abnNOBHquVtSsXJ3ovlTLK69Ubk0lTXt6ezXtN7mjEHNcK7HB7Jly+iNsfFq/lFGL1bM0tZPNjBPC69hy03C420qa/ZZ02pdL55Rnm0mHD0tnvYb3NF9Or07tBxquaeyZav0sZx8Sr+ikarhlsmiEBCRRAFACAIAhB6LKvkQuyh+ULHt88vdn1Gn+1D2Xweb0W0fNBCAgCAUQkghBkhCS3ldv4RwP+HI/x/suVlW7ldnejU7Htl0dnJZ10Q6KNzwnXA48IP4WVdRl7o8M3qNQksS5QtViYx7jCcHMrTHAnJRGUmluXJ7cIpva+DzeZQeijxGZBxp1G8eK1KpZimYN8Ns2iWLuimzZh2lzbg4gaYjuKhwi+yY2Sh0y2lE3LHEROFzXDhNQKX5mnjkuF2mUlx2WtPrnCWJdM251IelZ00LhFw/8AeuAd/Vo7Pwq1X7JbJGhfpVbHxInLw3lpzBBwNxB/C0U00YkouLN+xzF8NwcDWhwIBB2XmVMZLB0r1NlbymWlulzLWwxrPyvHzIX5GyqKUqZbZdejL8oQ1UN8OJeqOdoQaEEEYgihCupp8mZKLi8MEKTzk3JXMXWd9Re0/E04ELlbUrFhnei+VUsr+ixmcsbGb09mv/mzA11pr70rWhZKuWyZetphqI+JV36ooaVV1cmW+GWUnmrrO7VpxC5W0qxfssafUypeV1+CxmsobGaY9mvre5m+ZG/jsbjWrtdb2TL12mjfHxav6OeV5PJkNNPDIogFEAQCigBSCVBB6HKvkQuzh+ULHt88vdn1On+1D2XwecUW0fMhAKKQEAooBNFIHCoIyfTVJDLKXW/g5XXt+43HouVlW7ldnfT6h1PD6N6Hb4eAfTrDh+FWdUvwaMdTX6MzT+QGOxsaEQ40AOQdoNnaZFcqrtktkjtqNN4kfEgcuy6oNxBoRoRiCtGLyYk4tPDMi9HMYIC2k83ME0N7cCDeKHEEZjZcLqFYv2WtNq5UvD6LCcSlsdnSwTpicK4Necxo/wChVSu2VctsjSuohfDfA5gggkOFCDQg5FaEZJrKMWcHF4Zs2G1ugvDmk1B79lE4KccMmuyVclKJeWqzMmDTEhUZHAq5mThtt4fZU1u07w+Ymo9msjlcTOcc0tJa4UIuIVyMlJZRl2QcHhkEL0eMmzLrc6zv4mfUZEaFeLK1NYZ2pulVLdEtrdYGWppjWa5wvezD31/5VSE5UvbPr8mjZVDVR8SvzeqOfp3i49aup5Mlpp4ZuyuZPs7qtwzGRXO2qNiwztRqJUyzH+i5t9gZbGmLZ6B4FXtwr1+vfdeqkZyoe2XRp2VV6uO+viRzbmkEhwoQaEHEFXlJNZRjzg4PDIopPJCAIAgCA9ElXyIXZs8oWNb55e7PqdP9qHsvg84ots+YCAlARRAEB9wSOJtcKivVW9Q+uCY4ysnUslTbQwuhHicBzwjcQP5Q9sOpZ7ulCWH/AGbMdNCyO5c/r/4c5bLG6ETiW1pu3Z3qrddikZt1Dh10Ymldiqz6BUnktZNNzBPC69huIpWlcSAcepV76FYsrsuaXVypeH5S0m8lZaWdNAI4qVJ1/wCf4d9CqVdsqpbZmpdp4aiG+vs5QtLSWuBDhcQcQtKMlJZRiTg4vDPpejmRRAWcmmhguFTy4G6txxuzGoXG6lWL9lnTamVMv0W8yljLVD6SEQCBWoHw7O/kzR2IzVKFkqpbZGrbVDUw3R7OWfDLHFrwQ4YgrRjJSWUYlkHB4Zks8d0NwcwkEYEJKKksMiE5Qe6LwzoCyHMWXUZaGjqD+r0VFqVDyuYmtGdesjtfE/k52NBdDcWvFHDL8hXYTUllGXbVKuW2R80Xo5mWx2t8F/Ew0Oeh2K8TgprDOlVsq5bosu7TZodtb0kHligczdbvd/8AgU1KVDxLo1ZQr1kd0eJHPuYQSHChFxByV1SUllGROLg8MzWO1vguDmGhCicFNYZ7qtlXLdFnQPhQpgyraMjAU0rtQYjbu0NF79PL8xNdeFrIfiZzlps7oTi14oR3Eag6K7CamsoyLqZVS2yMdF7OQogCAID0KVfIhdmzyhY1vnl7s+p0/wBqHsvg85W2fMiiEBASgIogFEGSylsxdCcCCQRg4Yj1Gy5W0qaO9GplU1zwdODDtrf2sj0wu6OKNt9lnNTpf5XwbUZV6iOV3/wzlZvLzZyDQgHEY8JyodCr1Vu7gy9TptnKNRpqrCKDJohBYyiaus7rr25jxp7vXK6mNq57LOn1M6JcdF7MpdCtsPpIRDXgb3UyOZbti3cLPhOdEtsujYnXXqobodnJxoTobix4o4dx0IOY3WlCaksow7apVywyKL2cQQhOTflUzdAcCDdmPG7PqwK5W0xsWGWNPqZUyyui8mNhh2qH0kOgcBl+3qzMPbFqoQnOmW2Rr2V16mG6PZysWE6G4teKOHsEHMLRjNSWUYltUq5YZMN5aQWmhF4IXprPDPCbTyuzpIEaHMGcMajY4FGPw4jvv4qhOEqJboeX1Niq2vVR2W+b0Zz9ssb4DyyKKEdx6lbrtjNZRm36edMsSMNF0OBks0d0Jwcw0I+/WvMoqSwzpXZKEt0XyXjobLc2raMjgf8Ab19/Wk91D/2mp/j1kfxMoo0IscWvFHDEK5GSksoyrK5Vy2yIhRHMcHMNCFLimsMiE3F5XZ0cC1Q7czgjUbEGDsKnWuvpfXEUJ1Spe6HRs1X16qPh2+b8lJMZe+zuo8XVudkfQ7eKtVXRsXBnanSzpfPX5NSi7FUIBRAehSv5ELs2eULGt88vdn1Wn+1D2XwecrbPmCUICAIBRATRAKIQbNntJZuNPReZQUjpXbKt8FzZ48O0Aw4jjzACpH2KpzqnD6kadeortWyTKiYS51ndQ1LcndeFSPFd6rlIp6nTSrefQ1wu5SBCA3ZbMX2d1WHSo6sxod1ztqjYsM70aidMsxOljWeFMIQLbnjAClQTjwjxbniKLN+vTy/Rt/4tZD9nJ2qzOgu4XjqOThq0+6LRrtU1lGJfRKqWGY11K5BCEm7K5i6A4X8tbx+QudtSsWCxp9RKmWV0X9qsUO2Qg5h5mjIXtGZaM26txGKz1KVE8Po2ZRr1deV2crGguhuLXih+xGRBzC0YTUllGHbVKuWGQ00NRivRyTwdDYrfDtbRBtVA79kXA1GAd6qlZTKt76/5Rr0aqF8fCv8A4ZUTKXPsz+F4u/a7IrvTdGxcFLVaWVMv0ai7FU+oUQsIc00IzXlpNYZ6jNxeUy+hxIdubwxKMjAXO/l796qlKMqHmPMTYrsr1cdlnEvRlHabO6E8seKOH3GRHcrddimsoy7qJUy2yMQuNRcV7OSZ0Mum7YzeitIBBoA718fCmdG3TuL31mxptbGcfCu6/JozaTugczeaGb+LHhvpfqN/oaFdKdQp8S4ZX1ehlX9UOYlarRnEISegyv5ELs2eULGt88vdn1Wn+1D2Xwed0W2fLiiAIQEBKAlAKIQSgANFILuXzUOb0cYVacDpX31KrbRzuh2aGn1nHh2co15nKDC54XMw4Uy6vTxUVX5+mXZOp0eFvhyitaaq0ZrWCUBnsdqdCdxNPWMiN15nBTWGdKrZVy3ROra+FMIRDrn40z4snA5O3wOazJQnp5ZXRvV216yvEuzlLfYnQH8Lrx+11CAdQRk4ZhX6rlYjG1OmlTLnowrsVSKIMm1Lre6A4FpzB0wzGhXOytWLDO9F8qZZidJHs8O3Q6tueKuoMa5uYPFn1Czszolh9G5ivV15XZytos7oTuF46jk4ag6LRrsU1lGHfRKqWGY17OBey2bNezobVezBrs21/CqXUNPfX2amm1qcfCu5X5NOcSh1mNa8UM/C4X3ZVK9U6hT4fZz1eidX1R5iV1FZM8NuIIuIwUdkptco+7RFMRxc41ccSvMYqKwj3ZbOx5kzGvR4BCAupNOjD5IvMw54ke/dcFVv0yn9UezS0evdf0T5iYp7YYcPhfCcOF5+HTcaDbe7RRp7Jv6ZLonXaeqKVlb79CrVszD0CV/IhdmzyhY1vnl7s+q0/wBqHsvg87W2fLiikCigBASEINw2FzWhzg4NJI4qctRiKrl4qzgsLTyxlp4/PoakVpaaH6HI9S9qSZznW49gFejmShACAs5XNTBNHDiYcWnBcbaFPn1LWm1cqXh8xNmYSlsRvS2c3Yub16+vfRcIXSg9sy7dpoXR8SopNiKEYg4hXE0zJlFxeGSpPJks8Z0N3E00PuoOyiUVJYZ6hOUJbovk6qx2yHbYfRxQOKlLzcQMKnbJ2IzuWbbTKmW6PRvafUw1Udk+znZpLHWZ1HVLa0DswdHaH7HJW6b1Yv2Zmr0cqXn0NNWCiKISZ7DbHQXBwriKjCtDrkd14sgprDO1N0qpbonTmHDt8K749MyQMWaP1bg7JZjU6Jfo3Yyr1df7OWtdmdBdwu62uycNRvtktGuxTWUYmo08qpYZiXQrlxKZzwDo43PCN1DeW3UqFVu06l9UeGaGl1zh9E+Y/BE4k3RjpYJ44TrxTFu1Pxl1KKdRzsn2e9Vo1jxauYspwrZmBQAgCAID6J+2GyE5fR8oQegyv5ELs2eULGt88vdn1en+zD2XwedrcPlhRAFACABCToZRPHQ7iBEhu+ZBdSjtS3QqlqNMpcrh/k1NJrnH6Wsr1Ru26Tw48MxbFzMHzIJ+OGdv7LhXdKEttnfo/wAlq3TRsi508r1Xqjlo1nLLxe0Y6t2Pqr8bM8GRZS1yuj4aV1KzRKkgIDbsFudBdVp+i52VxmsM7U3zqlmJcRbNDtreKHyxaYa009O5UszoeJdGq41auOY8SKCNBdDdwvFD49SuwmpLKMm2mVbwz5Xs4n1DeWkFpoRgQjSawyYycXlHUS2ZstLOjijm4aC6oIzFM27ZYhZt2ndb3wN7S6yN0fDs7KacSh1nJIBMPHUtrhU5tN1HKxRqFNYfZR1midb3R6K5WjOIQGeyWl0JwLT1jVeJwUlhnWq2Vct0Tp3RYduhgOBLyaGlKk0uds8a/uWa4SolldG9C2vVww+zlI0B0JxY8UI7iMnDZaFc1NZRh30yqntZ8rocCxlE2dZzQ80M/Ew4dY3XC6hWL9lzS6uVL/MfwbcylLYjemsvM03uZm0nbXx67lwrucHssLuo0kLo+LR/KKJXc5MdprhhAEAQBAEIPQJX8iF2bPKFjW+eXuz6zT/Zh7L4PPFuHywQgmiAKARRSMn200wQFhYJg6G8OY4seMHDA7OGYVe2hSWGuC5p9XKEk84ZZRbUbS8h0JjeP4ntIaw8uJJNAa171V2KqOc9Gh4rult2rk560WJ8BxbEBFDRXK7IzWUZmoolW8SRC7FUIQSBXBQT2Z2h8Eg0c3SoIqvL2zWDovEqe7otH25lqbwxuV2T8DWlLz73qqngyqeYdGktVXqI7beH+SptNmdCNHjqOR6lZrsUlwZ91Eqnz0Yl1OBLSQag0OouUMlNrlHTSabtiDoo9MwDTX3eMD1rP1Gnae+BtaPXKa8O0r53JTB54d8OlSASeEfybq37jNe9Pqd30y7OOt0O364dFQCrplBQD7hRSw1aSDsoaTWGeozlF5izoGRYduh8MSjYrQSDhXUj7e71QlCVEt0ejZrtr1cNk/MUFogOhPLHihHcRkRsrldimsoyrqZVS2yMdF0OJtWC3PgElhxBBGRrsudlUbFhnejUzpeYmqcSTeSSSTmSakr0kksI5Tm5vcwpPIogCAIAgPQJZ8iF2bPKFjW+eXuz6vT/AGYey+Dzxbh8sSgCEBAEAUAlSCWPLTUXHUXKGk+z1GUo9MvLHMmRmiHaRUYB2bRtqP6TdpRUrNO4PdWalGsjYtl39mlMpQ6DzN54ZwIv99RvH3XSrUKXD7OOp0Th9UeUV4NVZM9rBZyeCHEmtL2t4v4A14ndy43ywW9JBSz/ANwW1sksSA2r6RYTjc8GrSMj/Sd1SjqIzfHDNOWjnXH6vqi/U563WIwuZtSw55tOjvXNXK7d3D7M2/TbOV0H2xz4fA41FRebyKX0BXvw47txy/8AIns2PlGBdCuSgAQF5LZ1cIce9hqCTeLxTmH571Tu02fqh2aml1+Fst6NacSfoeeFzQjfrwerd8vuVGoz9M+yNZotv+SvmJVq2ZhKEEscWmoJBGBCh4fZ6jJxeUXsCOy2s6ONQRR8DwMfeYz8KU65UvfDr8GvTdDVQ8O3zejKW1Wd0J5Y8UI7iNRsrVdimsozb6JUy2sxr2cQgIQEoQEAQBAd/LPkQuzZ5Qsa3zy92fWaf7MPZfB56tw+VCAIAgJQBAEAQBCCzls1dC5XczDcQam7fWneMiq12nU+Vwy9ptbKv6ZcxMswlzIg6SznmNSYZz/4nA+6gYrlXbOD2zLN+nrtW+p/wV8vtfAa4g3OGf8AkK1KKmjPrsdUuf5Osks36FvCf9yA7FulcSNDss2/T7nlcSN3S6tJYfMWZ5tKA1vTWY9JBdiMaA4hwzC51XZeyfDO11GFvr5izi5pZxBeOH4XCoBvoQaEVzy71o1WZXJhamhQeY9MwNK7lJn0pAQgISWkpm5g8r+aGcs27j09mtfp1Zyuy9pNa6vplzETeUiGOlgHjhG80v4P/nw+6503vOyfZ11ekTXi1cxKsK4ZgQgC7DFCU8G/bpkY0EMe0F7XCj/6Rj9Th7Crxo2z3RfBes1viU7JrL/JoLuUQhAQBAEBKAIDvpZ8iF2bPKFjW+eXuz6zT/Zh7L4PPluHyoQgISEICAIAgJQBAFAPuHFLfhJChxT7PcLJQeYssaMtRyhRu6HFO/8AF26r4lT1zH4Lm6Gp74n/AMM1oMV8B5DgQRc5h974rq1GyOUVoynRPD/ouLLbojQDZ3kAkOc2oxGTmn2VUnVHP1o1KtRLbmt/wY7bK32iFW7jaSQLuYGlRtgKb3XVC8q2Ncseh7nRO6vPqjn2gioIIIuIIoQRkRkr8WmsoxbIuLwz6Xo5hQAgCA35VNHQDTFh+Jv5G643Uqxfst6XVyof5XqjWmBYYzjBFIZoQNzjQZBKVOMcSI1U6pTzWYV2KpKgBAQgCAlAEAQBAEB30s+RC7NnlCxrfPL3Z9Zp/sw9l8Hny3D5QIAgCAlAFACAKQFACAlCAgJJrinRLbfZBQg3ZXMHQHVF7T8TddxuuV1MbFz2WdNqp0Syui7t1ih2xnSQiA+lx6v2vGn3G4woRnOiWJdGxZXXrIbodnNRYZY4teKOFxHpqFpQmpLKMK2qVctsj5Xo5hQAgCAIAoAUgKAEAQBASgCEBAFAO+lnyIXZs8oWPb55e7PrdN9mHsvg8+W4fKBAEAQBAEBKAKAEICAIAgJQBAEBsWG2ugu4mHrGR6/VeLK4zWGdqb50y3ROgiMhW6HdyvH/AGaTtmNsDlQ3HOxPTy/Rt5q1sP8Acc7arM6E7heKHI4hw1BWhXZGayjEvonTLEjCuhxCgBAEAUAIQEJCAlCAgCAIAoAQHfSz5ELs2eULHt88vdn1um+zD2XwefLcPlCUIIQkIBRQCUICAIAgCAKASpAQBAFACkGSzx3Q3cTDQ+I0IzGy8yipLDPddkq5bo9nSQLRDtrOGIAHjvB/k0nx77rxnTrnRLdHo3Krq9ZDZPsoZjYnQH8Lr61LTqBtkbx3q5TcrFkydVpZUSw+vQ1V2KpKgBSCFBJKAIAhAQBAFACAIAgO+lnyIXZs8oWPb55e7PrNN9mHsvg8/W4fKBAEAQBQCUAQBAEAQBAEAUEBCQhAQEoD6hvLSC00INQRkVDSawyYycXldmS2Wl0Zwc/EANGQAxuHWSfqvEK4w6O12ona8yMK9nAKQFACAIAgCAICUAUAIAgCA72WfIhdmzyhY9vnl7s+s032Yey+Dz8LcPlAgCgEqQEAUAKQFACAIQEAUEkoQEACAIAgCAKAFICAlAQoAQBASgIQBASgCEBQSSEB3ks+RC7NnlCxrfPL3Z9Zpvsw9l8H/9k="/>
          <p:cNvSpPr>
            <a:spLocks noChangeAspect="1" noChangeArrowheads="1"/>
          </p:cNvSpPr>
          <p:nvPr/>
        </p:nvSpPr>
        <p:spPr bwMode="auto">
          <a:xfrm>
            <a:off x="307975" y="-1638300"/>
            <a:ext cx="49434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544" name="Picture 16" descr="https://d3373c9sxdao7y.cloudfront.net/content/product/large/GS-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80" y="465138"/>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32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Bunsen Burner</a:t>
            </a:r>
            <a:endParaRPr lang="en-US" dirty="0"/>
          </a:p>
        </p:txBody>
      </p:sp>
      <p:pic>
        <p:nvPicPr>
          <p:cNvPr id="4" name="Picture 2" descr="http://www.nuffieldfoundation.org/sites/default/files/images/usingabunsenburner-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19400"/>
            <a:ext cx="4762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wiseblooddotnet1.files.wordpress.com/2012/07/t8751175-bunsen_burner-spl.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3357748"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49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Dropper</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productimages.brambleberry.com/DropperSuctionBul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37433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image.made-in-china.com/2f0j00atQTWJuFuEma/Glass-Dropper-1M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914524"/>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11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Scalpel</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preview.turbosquid.com/Preview/2012/02/01__21_17_37/IS_Scalpel_TurboSquid_Large09.jpg55356563-49cb-4555-b05f-a24277869461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057400"/>
            <a:ext cx="37433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blogs.smus.bc.ca/review/wp-content/blogs.dir/10/files/cow-eye/scalp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965" y="2895600"/>
            <a:ext cx="56292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5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Beaker</a:t>
            </a:r>
            <a:endParaRPr lang="en-US" dirty="0"/>
          </a:p>
        </p:txBody>
      </p:sp>
      <p:sp>
        <p:nvSpPr>
          <p:cNvPr id="3" name="Content Placeholder 2"/>
          <p:cNvSpPr>
            <a:spLocks noGrp="1"/>
          </p:cNvSpPr>
          <p:nvPr>
            <p:ph idx="1"/>
          </p:nvPr>
        </p:nvSpPr>
        <p:spPr/>
        <p:txBody>
          <a:bodyPr/>
          <a:lstStyle/>
          <a:p>
            <a:endParaRPr lang="en-US" dirty="0"/>
          </a:p>
        </p:txBody>
      </p:sp>
      <p:pic>
        <p:nvPicPr>
          <p:cNvPr id="26628" name="Picture 4" descr="http://www.novatech-usa.com/core/media/media.nl?id=278726&amp;c=ACCT119126&amp;h=3aa4d31eebd9b3a5ec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712719"/>
            <a:ext cx="246887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www.progress.com.sg/files/Glass-Bea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61159"/>
            <a:ext cx="577921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58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Meter Stick</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s://sharepoint.umich.edu/lsa/physics/demolab/Main%20Photo%20Library/Meter%20Stick%20-%20Yard%20Stick_1A10.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376" r="18567" b="6389"/>
          <a:stretch/>
        </p:blipFill>
        <p:spPr bwMode="auto">
          <a:xfrm>
            <a:off x="0" y="1112667"/>
            <a:ext cx="5456878" cy="393192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faculty.clintoncc.suny.edu/faculty/michael.gregory/files/bio%20101/Bio%20101%20Laboratory/metric%20system/meter_stic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323" y="5038725"/>
            <a:ext cx="68865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61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Wooden Splint</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ww.elmhurst.edu/%7Echm/vchembook/images2/lab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 y="1295400"/>
            <a:ext cx="55245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www.sciencelabsupplies.com/images/magictoolbox_cache_from_database/345af251d1f8609f464245f5134c68d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1" y="4000500"/>
            <a:ext cx="3382815" cy="283464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http://1.bp.blogspot.com/-SG6XyqtqgoQ/T2tb5qMMheI/AAAAAAAAANc/BknI4Qqkd5M/s1600/Matt+Wells,+Robert+Sanders,+Chris+Sheeran,+Geoffrey+Swinford,+and+Jenna+Richardson+perform+the+Flame+Test+La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154" t="-7294" r="9120" b="11275"/>
          <a:stretch/>
        </p:blipFill>
        <p:spPr bwMode="auto">
          <a:xfrm>
            <a:off x="5538652" y="2438400"/>
            <a:ext cx="3605348"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77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Thermometer</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ww.globalspec.com/ImageRepository/LearnMore/20122/tg36014485b8280154c048f634ae7929187e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225" y="1935630"/>
            <a:ext cx="26479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tmscientific.com/ther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667000"/>
            <a:ext cx="5305425"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94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304800"/>
            <a:ext cx="6106502" cy="1143000"/>
          </a:xfrm>
        </p:spPr>
        <p:txBody>
          <a:bodyPr/>
          <a:lstStyle/>
          <a:p>
            <a:r>
              <a:rPr lang="en-US" dirty="0" smtClean="0"/>
              <a:t>Beaker Tongs</a:t>
            </a:r>
            <a:endParaRPr lang="en-US" dirty="0"/>
          </a:p>
        </p:txBody>
      </p:sp>
      <p:sp>
        <p:nvSpPr>
          <p:cNvPr id="3" name="Content Placeholder 2"/>
          <p:cNvSpPr>
            <a:spLocks noGrp="1"/>
          </p:cNvSpPr>
          <p:nvPr>
            <p:ph idx="1"/>
          </p:nvPr>
        </p:nvSpPr>
        <p:spPr/>
        <p:txBody>
          <a:bodyPr/>
          <a:lstStyle/>
          <a:p>
            <a:endParaRPr lang="en-US" dirty="0"/>
          </a:p>
        </p:txBody>
      </p:sp>
      <p:pic>
        <p:nvPicPr>
          <p:cNvPr id="29698" name="Picture 2" descr="http://labscientific.com/images/beaker_tongs_3530-2-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02" y="304800"/>
            <a:ext cx="3824651" cy="265176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www.bdl-cee.com/editor/image/eshop_products/eshop_products_types/62372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24200"/>
            <a:ext cx="6886575"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70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Tube Brush Cleaner</a:t>
            </a:r>
            <a:endParaRPr lang="en-US" dirty="0"/>
          </a:p>
        </p:txBody>
      </p:sp>
      <p:sp>
        <p:nvSpPr>
          <p:cNvPr id="3" name="Content Placeholder 2"/>
          <p:cNvSpPr>
            <a:spLocks noGrp="1"/>
          </p:cNvSpPr>
          <p:nvPr>
            <p:ph idx="1"/>
          </p:nvPr>
        </p:nvSpPr>
        <p:spPr/>
        <p:txBody>
          <a:bodyPr/>
          <a:lstStyle/>
          <a:p>
            <a:endParaRPr lang="en-US" dirty="0"/>
          </a:p>
        </p:txBody>
      </p:sp>
      <p:pic>
        <p:nvPicPr>
          <p:cNvPr id="30722" name="Picture 2" descr="http://thumbs1.ebaystatic.com/d/l225/m/mmnKpG-KP0j8_y_nyZ2zn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3383280" cy="338328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s://www.pelletlab.com/files/snXNpg1iEqU8zUJS/daal5UXiP2pSWoY9/image_custom/b_l_tong3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3716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69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Crucible Tongs</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i.ebayimg.com/00/$%28KGrHqJ,%21gwE160cou%29,BNsh+-BMDw%7E%7E0_35.JPG?set_id=8800005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762000"/>
            <a:ext cx="26003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ttp://ecx.images-amazon.com/images/I/619pQOcFZ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124200"/>
            <a:ext cx="6886575"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5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Petri-dish</a:t>
            </a:r>
            <a:endParaRPr lang="en-US" dirty="0"/>
          </a:p>
        </p:txBody>
      </p:sp>
      <p:sp>
        <p:nvSpPr>
          <p:cNvPr id="3" name="Content Placeholder 2"/>
          <p:cNvSpPr>
            <a:spLocks noGrp="1"/>
          </p:cNvSpPr>
          <p:nvPr>
            <p:ph idx="1"/>
          </p:nvPr>
        </p:nvSpPr>
        <p:spPr/>
        <p:txBody>
          <a:bodyPr/>
          <a:lstStyle/>
          <a:p>
            <a:endParaRPr lang="en-US" dirty="0"/>
          </a:p>
        </p:txBody>
      </p:sp>
      <p:pic>
        <p:nvPicPr>
          <p:cNvPr id="32770" name="Picture 2" descr="http://i00.i.aliimg.com/img/pb/119/526/105/105526119_826.JPG"/>
          <p:cNvPicPr>
            <a:picLocks noChangeAspect="1" noChangeArrowheads="1"/>
          </p:cNvPicPr>
          <p:nvPr/>
        </p:nvPicPr>
        <p:blipFill rotWithShape="1">
          <a:blip r:embed="rId3">
            <a:extLst>
              <a:ext uri="{28A0092B-C50C-407E-A947-70E740481C1C}">
                <a14:useLocalDpi xmlns:a14="http://schemas.microsoft.com/office/drawing/2010/main" val="0"/>
              </a:ext>
            </a:extLst>
          </a:blip>
          <a:srcRect t="18414" b="26342"/>
          <a:stretch/>
        </p:blipFill>
        <p:spPr bwMode="auto">
          <a:xfrm>
            <a:off x="4124765" y="4723229"/>
            <a:ext cx="4991100" cy="2067951"/>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http://richardwiseman.files.wordpress.com/2009/09/petri_dish_13_october_20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294228"/>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http://www.sks-science.com/sciencefair/sciencelab-bacteria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85800"/>
            <a:ext cx="2872948" cy="2834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3657600"/>
            <a:ext cx="4191000" cy="2585323"/>
          </a:xfrm>
          <a:prstGeom prst="rect">
            <a:avLst/>
          </a:prstGeom>
          <a:noFill/>
        </p:spPr>
        <p:txBody>
          <a:bodyPr wrap="square" rtlCol="0">
            <a:spAutoFit/>
          </a:bodyPr>
          <a:lstStyle/>
          <a:p>
            <a:r>
              <a:rPr lang="en-US" dirty="0"/>
              <a:t>One might ask why agar, as opposed to regular gelatin (like that found in </a:t>
            </a:r>
            <a:r>
              <a:rPr lang="en-US" dirty="0" err="1"/>
              <a:t>Jello</a:t>
            </a:r>
            <a:r>
              <a:rPr lang="en-US" dirty="0"/>
              <a:t>), is used for culturing bacteria. The answer is agar, unlike gelatin, won't be degraded (eaten) by bacteria. Also, agar is firmer and stronger than gelatin. It's still possible, however, to use gelatin as a culture medium for bacteria if agar is unavailable.</a:t>
            </a:r>
            <a:r>
              <a:rPr lang="en-US" i="1" dirty="0"/>
              <a:t>(2)</a:t>
            </a:r>
            <a:endParaRPr lang="en-US" dirty="0"/>
          </a:p>
        </p:txBody>
      </p:sp>
    </p:spTree>
    <p:extLst>
      <p:ext uri="{BB962C8B-B14F-4D97-AF65-F5344CB8AC3E}">
        <p14:creationId xmlns:p14="http://schemas.microsoft.com/office/powerpoint/2010/main" val="269068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Erlenmeyer flask</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33794" name="Picture 2" descr="http://www.utahbiodieselsupply.com/images/beakersglass/5flas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95400"/>
            <a:ext cx="47625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http://www.novatech-usa.com/core/media/media.nl?id=31264&amp;c=ACCT119126&amp;h=15ce5e75ec61c7dc41f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862137"/>
            <a:ext cx="37433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http://www.bjwinslow.com/albums/labware/250ml_florence_flask_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414837"/>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43700" y="5420796"/>
            <a:ext cx="2133600" cy="369332"/>
          </a:xfrm>
          <a:prstGeom prst="rect">
            <a:avLst/>
          </a:prstGeom>
          <a:noFill/>
        </p:spPr>
        <p:txBody>
          <a:bodyPr wrap="square" rtlCol="0">
            <a:spAutoFit/>
          </a:bodyPr>
          <a:lstStyle/>
          <a:p>
            <a:r>
              <a:rPr lang="en-US" dirty="0" smtClean="0"/>
              <a:t>Florence Flask</a:t>
            </a:r>
            <a:endParaRPr lang="en-US" dirty="0"/>
          </a:p>
        </p:txBody>
      </p:sp>
    </p:spTree>
    <p:extLst>
      <p:ext uri="{BB962C8B-B14F-4D97-AF65-F5344CB8AC3E}">
        <p14:creationId xmlns:p14="http://schemas.microsoft.com/office/powerpoint/2010/main" val="171963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Graduated Cylinders</a:t>
            </a:r>
            <a:endParaRPr lang="en-US" dirty="0"/>
          </a:p>
        </p:txBody>
      </p:sp>
      <p:sp>
        <p:nvSpPr>
          <p:cNvPr id="3" name="Content Placeholder 2"/>
          <p:cNvSpPr>
            <a:spLocks noGrp="1"/>
          </p:cNvSpPr>
          <p:nvPr>
            <p:ph idx="1"/>
          </p:nvPr>
        </p:nvSpPr>
        <p:spPr/>
        <p:txBody>
          <a:bodyPr/>
          <a:lstStyle/>
          <a:p>
            <a:endParaRPr lang="en-US" dirty="0"/>
          </a:p>
        </p:txBody>
      </p:sp>
      <p:pic>
        <p:nvPicPr>
          <p:cNvPr id="34818" name="Picture 2" descr="http://www.sanplatec.co.jp/image/product/san1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402907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http://galileo.phys.virginia.edu/education/outreach/8thgradesol/images/menisc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197" y="1219200"/>
            <a:ext cx="4348485" cy="3474720"/>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http://www.creationoutreach.com/sitebuildercontent/sitebuilderpictures/miniscus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439" y="4419600"/>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01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Mortar-Pestle</a:t>
            </a:r>
            <a:endParaRPr lang="en-US" dirty="0"/>
          </a:p>
        </p:txBody>
      </p:sp>
      <p:sp>
        <p:nvSpPr>
          <p:cNvPr id="3" name="Content Placeholder 2"/>
          <p:cNvSpPr>
            <a:spLocks noGrp="1"/>
          </p:cNvSpPr>
          <p:nvPr>
            <p:ph idx="1"/>
          </p:nvPr>
        </p:nvSpPr>
        <p:spPr/>
        <p:txBody>
          <a:bodyPr/>
          <a:lstStyle/>
          <a:p>
            <a:endParaRPr lang="en-US" dirty="0"/>
          </a:p>
        </p:txBody>
      </p:sp>
      <p:pic>
        <p:nvPicPr>
          <p:cNvPr id="35842" name="Picture 2" descr="http://www.cnascientific.com/wp-content/uploads/2011/11/LPC-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57541"/>
            <a:ext cx="50006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4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stand</a:t>
            </a:r>
            <a:endParaRPr lang="en-US" dirty="0"/>
          </a:p>
        </p:txBody>
      </p:sp>
      <p:sp>
        <p:nvSpPr>
          <p:cNvPr id="3" name="Content Placeholder 2"/>
          <p:cNvSpPr>
            <a:spLocks noGrp="1"/>
          </p:cNvSpPr>
          <p:nvPr>
            <p:ph idx="1"/>
          </p:nvPr>
        </p:nvSpPr>
        <p:spPr/>
        <p:txBody>
          <a:bodyPr/>
          <a:lstStyle/>
          <a:p>
            <a:endParaRPr lang="en-US" dirty="0"/>
          </a:p>
        </p:txBody>
      </p:sp>
      <p:pic>
        <p:nvPicPr>
          <p:cNvPr id="36866" name="Picture 2" descr="http://www.esu.edu/%7Escady/VC147797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37433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http://web.centre.edu/che/che131_lab/Exp2heatmi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38137"/>
            <a:ext cx="280987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http://cdnll.hometrainingtools.com/images/art/ringst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114287"/>
            <a:ext cx="1524000"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84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Flask</a:t>
            </a:r>
            <a:endParaRPr lang="en-US" dirty="0"/>
          </a:p>
        </p:txBody>
      </p:sp>
      <p:sp>
        <p:nvSpPr>
          <p:cNvPr id="3" name="Content Placeholder 2"/>
          <p:cNvSpPr>
            <a:spLocks noGrp="1"/>
          </p:cNvSpPr>
          <p:nvPr>
            <p:ph idx="1"/>
          </p:nvPr>
        </p:nvSpPr>
        <p:spPr/>
        <p:txBody>
          <a:bodyPr/>
          <a:lstStyle/>
          <a:p>
            <a:endParaRPr lang="en-US" dirty="0"/>
          </a:p>
        </p:txBody>
      </p:sp>
      <p:pic>
        <p:nvPicPr>
          <p:cNvPr id="37890" name="Picture 2" descr="http://avogadroslabsupply.com/Images/FlorenceFB250-1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133600"/>
            <a:ext cx="59055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http://www.bcscientific.com/Merchant2/graphics/00000001/4060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40744"/>
            <a:ext cx="2076450"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63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Microscope</a:t>
            </a:r>
            <a:endParaRPr lang="en-US" dirty="0"/>
          </a:p>
        </p:txBody>
      </p:sp>
      <p:sp>
        <p:nvSpPr>
          <p:cNvPr id="3" name="Content Placeholder 2"/>
          <p:cNvSpPr>
            <a:spLocks noGrp="1"/>
          </p:cNvSpPr>
          <p:nvPr>
            <p:ph idx="1"/>
          </p:nvPr>
        </p:nvSpPr>
        <p:spPr/>
        <p:txBody>
          <a:bodyPr/>
          <a:lstStyle/>
          <a:p>
            <a:endParaRPr lang="en-US" dirty="0"/>
          </a:p>
        </p:txBody>
      </p:sp>
      <p:pic>
        <p:nvPicPr>
          <p:cNvPr id="38914" name="Picture 2" descr="http://www.microscope.com/media/catalog/product/cache/2/image/9df78eab33525d08d6e5fb8d27136e95/o/m/omano_om136_compound_microscope_si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974899"/>
            <a:ext cx="37433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http://nimax-img.de/Produktbilder/zoom/17211_1/Optika-ST-30-2LF-binocular-dissecting-microscope-20x-4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3743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10125" y="5638800"/>
            <a:ext cx="4257675" cy="369332"/>
          </a:xfrm>
          <a:prstGeom prst="rect">
            <a:avLst/>
          </a:prstGeom>
          <a:noFill/>
        </p:spPr>
        <p:txBody>
          <a:bodyPr wrap="square" rtlCol="0">
            <a:spAutoFit/>
          </a:bodyPr>
          <a:lstStyle/>
          <a:p>
            <a:r>
              <a:rPr lang="en-US" dirty="0" smtClean="0"/>
              <a:t>Dissecting </a:t>
            </a:r>
            <a:r>
              <a:rPr lang="en-US" dirty="0" err="1" smtClean="0"/>
              <a:t>Micoscope</a:t>
            </a:r>
            <a:endParaRPr lang="en-US" dirty="0"/>
          </a:p>
        </p:txBody>
      </p:sp>
    </p:spTree>
    <p:extLst>
      <p:ext uri="{BB962C8B-B14F-4D97-AF65-F5344CB8AC3E}">
        <p14:creationId xmlns:p14="http://schemas.microsoft.com/office/powerpoint/2010/main" val="93426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Pipeclay triangles,  50mm 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32" y="345563"/>
            <a:ext cx="29260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4.bp.blogspot.com/-6MrtlO6_fRQ/UUD212y9hQI/AAAAAAAAAZ0/aExOPnBHesY/s1600/2013-03-12+10.59.27.jpg"/>
          <p:cNvPicPr>
            <a:picLocks noChangeAspect="1" noChangeArrowheads="1"/>
          </p:cNvPicPr>
          <p:nvPr/>
        </p:nvPicPr>
        <p:blipFill rotWithShape="1">
          <a:blip r:embed="rId4">
            <a:extLst>
              <a:ext uri="{28A0092B-C50C-407E-A947-70E740481C1C}">
                <a14:useLocalDpi xmlns:a14="http://schemas.microsoft.com/office/drawing/2010/main" val="0"/>
              </a:ext>
            </a:extLst>
          </a:blip>
          <a:srcRect l="25179" t="21744" r="33106" b="11738"/>
          <a:stretch/>
        </p:blipFill>
        <p:spPr bwMode="auto">
          <a:xfrm>
            <a:off x="5941109" y="533400"/>
            <a:ext cx="2828953" cy="338328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g0REBAQEg8SEBESFRYQEREQEBQQERATFBcVFhYVFRUYHCgeFxkjGhIUIC8gJDMpLCw4FR4xNTAqNSY3LCkBCQoKDAwMFAwMDykYFBgpKSkpKSkpKSkpKSkpKSkpKSkpKSkpKSkpKSkpKSkpKSkpKSkpKSkpKSkpKSkpKSkpKf/AABEIALABHgMBIgACEQEDEQH/xAAbAAEAAgMBAQAAAAAAAAAAAAAABQYDBAcCAf/EAE8QAAEDAgMDAwoSCAYDAAAAAAEAAgMEEQUSIQYTMSJBURQ1UlRhcXSRk9EHFRYYIzIzNFNzgZKVobGztNIkQoKUo7LBwzZVY3LT42Ki4f/EABUBAQEAAAAAAAAAAAAAAAAAAAAB/8QAFBEBAAAAAAAAAAAAAAAAAAAAAP/aAAwDAQACEQMRAD8A7iiIgIiICIiAiIgIiICIiAiIgIo2t2koIXFstXBG4fqPmYH/ADb3UNi+39MxrOp3CZ73Zc+7ndDE2ziXvMcZJ9rYAcS4agXIC1oqlg/ogQOEjagiJzCLStiqGwytPON4wFpGoLTfmsTfSao9p8PlIbHVwPceDGzMz/NvdBJoiICIiAiIgIiICIiAiIgIiICIiAiIgIiICIiAiIgIiICIiAiIgKD23jvh9Wczm5InSXY4sJ3Yz2JH6py2I5xcc6nFGbTQZ6KsZ2dPMz50bh/VBs0OF08DcsMMcLeiKNsY/wDULaWthtTvIYZOzjY/5zQf6rZQFrVuHQTNyywxyt7GVjZB4nArZXl7gASdANT3ggrOxsxjo48sc0gc6V4ylrmsbvXhrG5nDK0NaLNGgU36Yv7Wm8Uf51p7GsIw+ivxMETz33sDj9blMoNL0xf2tN4o/wA6emL+1pvFH+dbqINL0xf2tN4o/wA6812IvZTyTCJ2ZoJyPsDpznKTyRxNtbArfRBW/VHKJLEwvha6FjpmXDbTby7r5iAAWtbxOrlgpdqZpI43ndxuJowYtd48VD6bPI250jG/ezgdWHUcFa0QUWj2nqhDSOJ35bHHLJur5pXGiq5HQP4+yB8DHG1vbt06bTgeIvnjL3Bos4ta5jmFsjbNOYBr3ZdSW2Jvyb86kUQEREBERAREQEREBERARFpY1VSxU08kTc0jI3OY3KXXcBcDKNT3gg3UVWdjlaxzmvaS280YeyndyTHLCxjzd1spbK4k8ORcXsQtWbamvEbHboMkcx1ojBKczm0k02YG4t7LEGZOOh6QguaKsS41XtkEe6DrSFu83ZYx4yUz2t1dyb7+UXF/ceHELEMcrLscWEgaSuEUm7t1RTte5murRFJKQTqMhv7U3C2IqnS41iMj2NyhjXPEd3U8l2hwqCH6uFrbmIa9n3QpyhrJ5KaCXdDeSRxvfG5xjDC5gc4agkWJtYoJBFoSVdS0FzoYmtAJJNRYADUkkx6BR3quh+GovpCP8qCwL49oIIPA6HvFQHqvh+GovpCP8qeq6H4ai+kI/wAqDNsa8mgpWn20TOp3X454CYXX7uaMqaXNsF9ESnjknaGSOinkNVTOENY4O3gBlay1Pd1nhz7gWtKNdNM2NeiJvN3BGyeLeO9kkZTVrZGxN1cI702YOcS1uYA5cxOhsUHQ1FbVVRjoat49sIZMndeWkMHyuIVZwDb+BhlgmfUy7vIYpDQVjpSx4PJlAhuXNc1wzkNzCx4grxtHt5QSbmK84hbKyoq3uoKtojihO9YCDFflSRsF+Fmv1QXegpRFFHEOEbGxjvNAaPsWdRnqow7t2m/eIvzJ6p8O7dpv3iL8yCTRRnqnw7t2m/eIvzKRjka5oc0hzXAOa5pBDgdQQRxCD0iLHPOxjS97msaNS5xDWgd0nQIMiLR9PKX4aPLa+fO3L7cR2vfjnIbbpNuKyxYlTuLGtmjcXtzsDXtJe3XUa6jQ+I9CDZRR8uO07ZGx5wSS8OLS0tjMbS52c300B8Szx4nTutlmjN7AWeDcuvlHy5XfNPQg2UUYNo6MtzCZh5TmWzBri6N+7fYOtcB3P3ulZ5MZpW3Lp4m5XZDmkaLOAJI1PGzXH9k9CDcRR1dj9NEHXka5zQCY2OaZCDY6Nv0OB7xBW3DVxPL2se1xYcrw1wJadRYgcOB8R6EGZERAREQEREBERAWE0kecSZG7wDKH2GYDoBWZEBERAREQYK6jZNFJC++SVjo3WNjle0tNjzaEri9TsXQwSTR1GIVdIGzGKBvUjpGvjIBjyyCIh5tcaG/JK7eq56IOHxS4fOXgkwtM8Ra97HMkaCGuBaQbjMfGg5nFsrhDnFrcZrHOAzFraB5cG3tcgQ3tfnWb1E4b/mmIfRsv/Ar9sjgNNBV4k6Nr8zJY4GukmlmIi6nglyXkcdM8jz+0rWiuaUgiipo6VmKVbYo2bqO2FTNkY21tJGxBwNucEFYaqnZI5j3Y3iOaNuWNzcOma5mgBIO5uS4AXvcHja9rdRREcuhp2tMrhjmJZ5msY95w2QvyxkluU7jk+2dw7IrNVCCSKohdiVTlqWlk5bg8jXygtyEufubk5QBfuLpaIOLeonDf80r/AKNl/wCBYZdlcIaQ12MVrXEFwa7D3hxAsCQDDci5GvdC7eqptdglPPV4YZA+7pZYHFk0sJMZp5pS28bgbZ4Yz+yEVz6i2KoJ5YGU+I1dUHShkw6kdGxsbQ4yXkMYDTyQ3jcZuldcp8BpmRQwhl2wxshjzEkhjAGtBPPoFG+h/RRx4dS5AQZGCeQlznl8kgDnuJcSbk6qxIjS9Jab4IeM+dYMYwkvpZYIQGlwGW50BzAk636FKIgrdbss8neMlvK6SN7y4AN5M8MriG9xsIAHP03N1s0Oy0cUomzue65kdmJsZXby72tBDW33z9LHjpbnm0QQTtmOS1rah7BHvN0WgB7BKDcF3E2vx0PdvqmHbMiKZj812xiUjU3fJNLJJdw4AME0rW6k+yuvw1nUQQMmybHF15XWJlsMo0E07Klwvz8tpHePcuvLdkm70yunke7pdYkgMqWC56bVbuFhyBYAaKwIgqnqQeXMi3hEEYJBOUvc9zGMJAtw5JOvC+lxbLL4TgMdO57g4uzaNLi5zmtLnPy3LiLXceAHy8VKIgIiICIiAiIgIiICIiAiIgIiIChNtet1Z8S/7FNqE2163VnxL/sQMB984p4TH+EpVNqEwH3zinhMf4SlU2gLVxKr3cT384Fm/wC46BbShdoX3yM/aP2D+qDfwyr3sTXHjazv9w0Pn+VbahNnn2L2cx5Q740P9PEptAUHj3vrC/CZfwdUpxQePe+sL8Jl/B1SD7sT1tofiI/5QptQmxPW2h+Ij/lCm0BERAREQEREBERAREQEREBERAREQEREBERAREQEREBQm2vW6s+Jf9im1Cba9bqz4l/2IGA++cU8Jj/CUqm1CYD75xTwmP8ACUqm0BVzH6tkW9lf7Vg4DiTwDR3SVY1UdrKN0jms/VF3nuk3A8Qv40G3gNWyXdTM9q7mPEE6Fp7oKsaqOylG6Nzmfqkh47hBAP1W8StyAoPHvfWF+Ey/g6pTig8e99YX4TL+DqkGDZGtYzDqEESG9PGeRDJIPajiWNIClvTeLsZv3Wo/ItHYnrbQ/ER/yhTdkGl6bxdjN+61H5FjxPFjHSz1LGFxijfIGSB8ObICbHM244dCkbLxLC1zXMc0Oa4FrmuALXA6EEHiCEFfqdrsjy0wu5LzE6xaczxufam4sLztFzxseCz+qpgJBicCw5ZrFpEfsm6BHZ3drprYdOh26zZ+llYWGJrQSHEta0HQsJFyDoREwHpAWcYVTcj2GP2M3j5DeQScxI00N9e/rxQaGDY2+eZ4yZItxBPFexe4TOnGY2Ol2xM05tePNMrXpsPgjLjHEyMu9sWNDS6xJF7d1zvGVsICIiAiIgIiICIiAiIg+OdYE9GqgcN2zpZYjK4mMBhl+EGRsbZX6svq1r23bxv0qec24I6dFBeo2l3YjLpTyDDmzgPMRj3WQ2FrZLc19L3Qbbto6QZvZDyS4e5ycoskELgzk8siRzW2bfVw6V6l2gpWkgvIIIbbdyG7nOYzK2zeUQ6RjSBexcL2WN+zkBFruHu44tdpUyCWUEOaQQXNtqOBIWOHZOkYSWtI5TH/AKpdmjeyQeyEZyC6NpIJIKDJU7RQtFO8Znxzue0Oa15c3Ix7zyA0uJ9jIItcfIvrtpqINz767bOIIY91wx0bHWsNeVNGNOObS6O2ehyRsDpGbp8kjHMfZwdLnza2190d3tOhYBsjSDgHtaBZrGvsxgLoXnKO66njOt+fpQbLdoqUlw3hu3MLGOQFxa8RODbt5ZD3NbZtzdw6VlpMYp5S9rH3LAC+7XNDL8xLgAHcdOIsb8FqVGy1K8WcHEXldqQQHTTR1DjYixtJEwgG40sb3WzQYJBCHhrRaTLnBa0NOVob7VoDRe1zYcSg2uqo+zb84KF20qIzh9YA9p9hf+sOhS/pdT/Ax+Tb5lC7Z0EIw+sIijBEL7EMbcad5B7wKoj6pxPlt1qY7coa/olKprqqPs2/OCgsDoITU4mDFGQKmMDkN0/RKU6adJKmvS6n+Bj8m3zIPfVUfZt+cFXMZxufqvqanom1ThAyoc91U2ABsj5WAC7HX9yJ+VWD0ug+Bj8m3zKmYzHVjG4Y6WeKnM1CQ4vp9+Gtp5nEBrQ9tr9UH5vd0CTwfGanqxlNPQtpnSQyTse2qbUXET4muBAYLe7N8StCpmDUtacXf1TUxzmmoxkMdN1PcVcpvf2R3teoh38/NbW5oCg8e99YX4TL+DqlOKDx731hfhMv4OqQfdiettD8RH/KFNqE2J620PxEf8oU2gIiICIiAiIgIiICIiAiIgIiICIiAiIgIiICIiAiIgKE21631nxTh8p4KbUJtg29Lk47yamit0iSohafqJQMCH6TinhMf4SlU2oPZg5jXSdnWS/whHB/ZKnEBU+v/wAQUXgNT97CrgqfX/4govAan72FBu0XXit8Co/va1WNVyi68VvgVH97WqxoCg8eH6VhfhMn4OqU4oTaYkOoX9hVx37m8ZLD/et8qBsT1uoviI/5QptQmxwtSBl77uWoh727qJmAeJoU2gIiICIiAiIgIiICIiAiIgIiICIiAiIgIiICIiAiIgKD2mGZ1DH2dZH/AAmSzf2VOKBx2a1XQC+jDUVDu9HCY/74Qe9jnXpQ/wCElqJgekSVEr2/U4KbUPsdHlw+iBFj1PE5w/8AJzGuP1kqYQFT6/8AxBReA1P3sKuC5/tOx5xYzCtFH1NRR2eYGz5uqaiRhblOpJMMYAFzrYcUE7RdeK3wKj+9rVY1Q9nHTDFGSGuFa2qo5czhTsgymjnja1thqHA1cwINjwB4aXxAUJtgbUue193PTS/MqYXH6gVNqG2yjvh9b3KeVw7hawuH1gIPOzFwa2PsKuWw6N4I5v71/lU2oLApf0vEAOD3QVA7ofAxl/4H1KdQEREBERAREQEREBERAREQEREBERAREQEREBERAREQFUNsai0k7vgcMrH90GQxBvj3LlZq/EqeBm8mmjhZcNzyyNjbc8BmcQLrn+0m02HSSV2Wtpjnp6SmY4VEZDs9RNvbWdrla5pPQDc2QdCoqcRxRxjgxjWfNAH9FnUL6tMJ/wAxo/3uH8yhcd2rw2aampziNOKd29knMdYxgdkDQyN72vBa1xeTa4vu7ai4QXRULaBjvTUvDHvEUFDM9sbDI/I2qqw4tY3V1s17C5sDa6zbvZbtqj+kf+1YZcP2RebvloHm1rvrWONui5k4anxoPuBRv9NInuY9gljxKZgkY6N+R1RRBpLXC7b2vY2OovZXxUKLDtkGHMyXD2G1rsrWNNui4k4aDxLNu9lu2qP6R/7UF3WvX04kilj7NjmfOaR/Vc1l2ygpqiaCDEx1MBG+HKI64NzA52CV8t7AtuG3Ns1tBYD7g+2NBJEH1OOzRzF8mZjXxRgASPDLMEbsvIDTa548SgsWyFRmlicdTNhtFITzEsMwP3oVvXMaXFNn4t3u8dmbu49yy07OTHcHLrFwu0eJZ37UUeaHqTGJqubfRfo2dkhnjMjRI0ARA3yFxv8A+PNxAdHRFhq6tkTDI85Wttc2JtcgDQa8SEGZF8zBeDOzM1uZuZwJa3MMzg22Ygc9ri/fQZEXy6875t8t9bX+S9vtCD2ixxVDHC7XtcLlt2uBF2khw05wQQRzWR87GloLmguOVoJALnAE2HSbAm3cKDIi+ZgvD6hgLQXtBccrQXAFzrF1h0mwJt3CgyIiICIiAiIgIiICIiAiIgIiIKz6IWykmJUfU0crYnbxkmZ4LhZt9LDvrmfrfq3t6DycnnXckQcN9b9W9vQeTk86et+re3oPJyeddyRBw31v1b29B5OTzp636t7eg8nJ513JEHDfW/Vvb0Hk5POnrfq3t6DycnnXckQcN9b7W9vQeSk86et9re3oPJSeddyRBw31vtb29B5KTzqc2L9Byqoa6GqfVxPbHvAWsY9rjnjfGLEmwsXg/IurIg0vSv8A1p/Kf/FixTCDLTSU4eTnsM0hz6ZgSD0iwspJEFYOyUm/3glAj3m8ZG0Bohs5sl28k8XA5gC2/SvWD7LSxTMme+J5aZCQGZQ0SxU7SY7CzeXTuNgBpKejWyogqzNj3B7HbwWEj5HNbZhBdUOnDg7KTcgsY6xbcMGttF5bshMGgB8YLWNZGMpLYskkr2ki1pbCQDlDlWJJvyla0QVf1KTBzMr4msbUOqBljDX8uo3zhe19WEx2BA5N9b2b8w7Y50RpjmjduTA4jIQC6OnkgkcOhxL2uv8A6Yv0i0ogq9Rsc5z3vDow5zpnh2U5gZJoJGG/S0RPF+bPpzr7BsrKKhtQ98Ti2VkuUR5QS1tUxzwAOS4iojPP7kLk8RZ0QEREBER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g0REBAQEg8SEBESFRYQEREQEBQQERATFBcVFhYVFRUYHCgeFxkjGhIUIC8gJDMpLCw4FR4xNTAqNSY3LCkBCQoKDAwMFAwMDykYFBgpKSkpKSkpKSkpKSkpKSkpKSkpKSkpKSkpKSkpKSkpKSkpKSkpKSkpKSkpKSkpKSkpKf/AABEIALABHgMBIgACEQEDEQH/xAAbAAEAAgMBAQAAAAAAAAAAAAAABQYDBAcCAf/EAE8QAAEDAgMDAwoSCAYDAAAAAAEAAgMEEQUSIQYTMSJBURQ1UlRhcXSRk9EHFRYYIzIzNFNzgZKVobGztNIkQoKUo7LBwzZVY3LT42Ki4f/EABUBAQEAAAAAAAAAAAAAAAAAAAAB/8QAFBEBAAAAAAAAAAAAAAAAAAAAAP/aAAwDAQACEQMRAD8A7iiIgIiICIiAiIgIiICIiAiIgIo2t2koIXFstXBG4fqPmYH/ADb3UNi+39MxrOp3CZ73Zc+7ndDE2ziXvMcZJ9rYAcS4agXIC1oqlg/ogQOEjagiJzCLStiqGwytPON4wFpGoLTfmsTfSao9p8PlIbHVwPceDGzMz/NvdBJoiICIiAiIgIiICIiAiIgIiICIiAiIgIiICIiAiIgIiICIiAiIgKD23jvh9Wczm5InSXY4sJ3Yz2JH6py2I5xcc6nFGbTQZ6KsZ2dPMz50bh/VBs0OF08DcsMMcLeiKNsY/wDULaWthtTvIYZOzjY/5zQf6rZQFrVuHQTNyywxyt7GVjZB4nArZXl7gASdANT3ggrOxsxjo48sc0gc6V4ylrmsbvXhrG5nDK0NaLNGgU36Yv7Wm8Uf51p7GsIw+ivxMETz33sDj9blMoNL0xf2tN4o/wA6emL+1pvFH+dbqINL0xf2tN4o/wA6812IvZTyTCJ2ZoJyPsDpznKTyRxNtbArfRBW/VHKJLEwvha6FjpmXDbTby7r5iAAWtbxOrlgpdqZpI43ndxuJowYtd48VD6bPI250jG/ezgdWHUcFa0QUWj2nqhDSOJ35bHHLJur5pXGiq5HQP4+yB8DHG1vbt06bTgeIvnjL3Bos4ta5jmFsjbNOYBr3ZdSW2Jvyb86kUQEREBERAREQEREBERARFpY1VSxU08kTc0jI3OY3KXXcBcDKNT3gg3UVWdjlaxzmvaS280YeyndyTHLCxjzd1spbK4k8ORcXsQtWbamvEbHboMkcx1ojBKczm0k02YG4t7LEGZOOh6QguaKsS41XtkEe6DrSFu83ZYx4yUz2t1dyb7+UXF/ceHELEMcrLscWEgaSuEUm7t1RTte5murRFJKQTqMhv7U3C2IqnS41iMj2NyhjXPEd3U8l2hwqCH6uFrbmIa9n3QpyhrJ5KaCXdDeSRxvfG5xjDC5gc4agkWJtYoJBFoSVdS0FzoYmtAJJNRYADUkkx6BR3quh+GovpCP8qCwL49oIIPA6HvFQHqvh+GovpCP8qeq6H4ai+kI/wAqDNsa8mgpWn20TOp3X454CYXX7uaMqaXNsF9ESnjknaGSOinkNVTOENY4O3gBlay1Pd1nhz7gWtKNdNM2NeiJvN3BGyeLeO9kkZTVrZGxN1cI702YOcS1uYA5cxOhsUHQ1FbVVRjoat49sIZMndeWkMHyuIVZwDb+BhlgmfUy7vIYpDQVjpSx4PJlAhuXNc1wzkNzCx4grxtHt5QSbmK84hbKyoq3uoKtojihO9YCDFflSRsF+Fmv1QXegpRFFHEOEbGxjvNAaPsWdRnqow7t2m/eIvzJ6p8O7dpv3iL8yCTRRnqnw7t2m/eIvzKRjka5oc0hzXAOa5pBDgdQQRxCD0iLHPOxjS97msaNS5xDWgd0nQIMiLR9PKX4aPLa+fO3L7cR2vfjnIbbpNuKyxYlTuLGtmjcXtzsDXtJe3XUa6jQ+I9CDZRR8uO07ZGx5wSS8OLS0tjMbS52c300B8Szx4nTutlmjN7AWeDcuvlHy5XfNPQg2UUYNo6MtzCZh5TmWzBri6N+7fYOtcB3P3ulZ5MZpW3Lp4m5XZDmkaLOAJI1PGzXH9k9CDcRR1dj9NEHXka5zQCY2OaZCDY6Nv0OB7xBW3DVxPL2se1xYcrw1wJadRYgcOB8R6EGZERAREQEREBERAWE0kecSZG7wDKH2GYDoBWZEBERAREQYK6jZNFJC++SVjo3WNjle0tNjzaEri9TsXQwSTR1GIVdIGzGKBvUjpGvjIBjyyCIh5tcaG/JK7eq56IOHxS4fOXgkwtM8Ra97HMkaCGuBaQbjMfGg5nFsrhDnFrcZrHOAzFraB5cG3tcgQ3tfnWb1E4b/mmIfRsv/Ar9sjgNNBV4k6Nr8zJY4GukmlmIi6nglyXkcdM8jz+0rWiuaUgiipo6VmKVbYo2bqO2FTNkY21tJGxBwNucEFYaqnZI5j3Y3iOaNuWNzcOma5mgBIO5uS4AXvcHja9rdRREcuhp2tMrhjmJZ5msY95w2QvyxkluU7jk+2dw7IrNVCCSKohdiVTlqWlk5bg8jXygtyEufubk5QBfuLpaIOLeonDf80r/AKNl/wCBYZdlcIaQ12MVrXEFwa7D3hxAsCQDDci5GvdC7eqptdglPPV4YZA+7pZYHFk0sJMZp5pS28bgbZ4Yz+yEVz6i2KoJ5YGU+I1dUHShkw6kdGxsbQ4yXkMYDTyQ3jcZuldcp8BpmRQwhl2wxshjzEkhjAGtBPPoFG+h/RRx4dS5AQZGCeQlznl8kgDnuJcSbk6qxIjS9Jab4IeM+dYMYwkvpZYIQGlwGW50BzAk636FKIgrdbss8neMlvK6SN7y4AN5M8MriG9xsIAHP03N1s0Oy0cUomzue65kdmJsZXby72tBDW33z9LHjpbnm0QQTtmOS1rah7BHvN0WgB7BKDcF3E2vx0PdvqmHbMiKZj812xiUjU3fJNLJJdw4AME0rW6k+yuvw1nUQQMmybHF15XWJlsMo0E07Klwvz8tpHePcuvLdkm70yunke7pdYkgMqWC56bVbuFhyBYAaKwIgqnqQeXMi3hEEYJBOUvc9zGMJAtw5JOvC+lxbLL4TgMdO57g4uzaNLi5zmtLnPy3LiLXceAHy8VKIgIiICIiAiIgIiICIiAiIgIiIChNtet1Z8S/7FNqE2163VnxL/sQMB984p4TH+EpVNqEwH3zinhMf4SlU2gLVxKr3cT384Fm/wC46BbShdoX3yM/aP2D+qDfwyr3sTXHjazv9w0Pn+VbahNnn2L2cx5Q740P9PEptAUHj3vrC/CZfwdUpxQePe+sL8Jl/B1SD7sT1tofiI/5QptQmxPW2h+Ij/lCm0BERAREQEREBERAREQEREBERAREQEREBERAREQEREBQm2vW6s+Jf9im1Cba9bqz4l/2IGA++cU8Jj/CUqm1CYD75xTwmP8ACUqm0BVzH6tkW9lf7Vg4DiTwDR3SVY1UdrKN0jms/VF3nuk3A8Qv40G3gNWyXdTM9q7mPEE6Fp7oKsaqOylG6Nzmfqkh47hBAP1W8StyAoPHvfWF+Ey/g6pTig8e99YX4TL+DqkGDZGtYzDqEESG9PGeRDJIPajiWNIClvTeLsZv3Wo/ItHYnrbQ/ER/yhTdkGl6bxdjN+61H5FjxPFjHSz1LGFxijfIGSB8ObICbHM244dCkbLxLC1zXMc0Oa4FrmuALXA6EEHiCEFfqdrsjy0wu5LzE6xaczxufam4sLztFzxseCz+qpgJBicCw5ZrFpEfsm6BHZ3drprYdOh26zZ+llYWGJrQSHEta0HQsJFyDoREwHpAWcYVTcj2GP2M3j5DeQScxI00N9e/rxQaGDY2+eZ4yZItxBPFexe4TOnGY2Ol2xM05tePNMrXpsPgjLjHEyMu9sWNDS6xJF7d1zvGVsICIiAiIgIiICIiAiIg+OdYE9GqgcN2zpZYjK4mMBhl+EGRsbZX6svq1r23bxv0qec24I6dFBeo2l3YjLpTyDDmzgPMRj3WQ2FrZLc19L3Qbbto6QZvZDyS4e5ycoskELgzk8siRzW2bfVw6V6l2gpWkgvIIIbbdyG7nOYzK2zeUQ6RjSBexcL2WN+zkBFruHu44tdpUyCWUEOaQQXNtqOBIWOHZOkYSWtI5TH/AKpdmjeyQeyEZyC6NpIJIKDJU7RQtFO8Znxzue0Oa15c3Ix7zyA0uJ9jIItcfIvrtpqINz767bOIIY91wx0bHWsNeVNGNOObS6O2ehyRsDpGbp8kjHMfZwdLnza2190d3tOhYBsjSDgHtaBZrGvsxgLoXnKO66njOt+fpQbLdoqUlw3hu3MLGOQFxa8RODbt5ZD3NbZtzdw6VlpMYp5S9rH3LAC+7XNDL8xLgAHcdOIsb8FqVGy1K8WcHEXldqQQHTTR1DjYixtJEwgG40sb3WzQYJBCHhrRaTLnBa0NOVob7VoDRe1zYcSg2uqo+zb84KF20qIzh9YA9p9hf+sOhS/pdT/Ax+Tb5lC7Z0EIw+sIijBEL7EMbcad5B7wKoj6pxPlt1qY7coa/olKprqqPs2/OCgsDoITU4mDFGQKmMDkN0/RKU6adJKmvS6n+Bj8m3zIPfVUfZt+cFXMZxufqvqanom1ThAyoc91U2ABsj5WAC7HX9yJ+VWD0ug+Bj8m3zKmYzHVjG4Y6WeKnM1CQ4vp9+Gtp5nEBrQ9tr9UH5vd0CTwfGanqxlNPQtpnSQyTse2qbUXET4muBAYLe7N8StCpmDUtacXf1TUxzmmoxkMdN1PcVcpvf2R3teoh38/NbW5oCg8e99YX4TL+DqlOKDx731hfhMv4OqQfdiettD8RH/KFNqE2J620PxEf8oU2gIiICIiAiIgIiICIiAiIgIiICIiAiIgIiICIiAiIgKE21631nxTh8p4KbUJtg29Lk47yamit0iSohafqJQMCH6TinhMf4SlU2oPZg5jXSdnWS/whHB/ZKnEBU+v/wAQUXgNT97CrgqfX/4govAan72FBu0XXit8Co/va1WNVyi68VvgVH97WqxoCg8eH6VhfhMn4OqU4oTaYkOoX9hVx37m8ZLD/et8qBsT1uoviI/5QptQmxwtSBl77uWoh727qJmAeJoU2gIiICIiAiIgIiICIiAiIgIiICIiAiIgIiICIiAiIgKD2mGZ1DH2dZH/AAmSzf2VOKBx2a1XQC+jDUVDu9HCY/74Qe9jnXpQ/wCElqJgekSVEr2/U4KbUPsdHlw+iBFj1PE5w/8AJzGuP1kqYQFT6/8AxBReA1P3sKuC5/tOx5xYzCtFH1NRR2eYGz5uqaiRhblOpJMMYAFzrYcUE7RdeK3wKj+9rVY1Q9nHTDFGSGuFa2qo5czhTsgymjnja1thqHA1cwINjwB4aXxAUJtgbUue193PTS/MqYXH6gVNqG2yjvh9b3KeVw7hawuH1gIPOzFwa2PsKuWw6N4I5v71/lU2oLApf0vEAOD3QVA7ofAxl/4H1KdQEREBERAREQEREBERAREQEREBERAREQEREBERAREQFUNsai0k7vgcMrH90GQxBvj3LlZq/EqeBm8mmjhZcNzyyNjbc8BmcQLrn+0m02HSSV2Wtpjnp6SmY4VEZDs9RNvbWdrla5pPQDc2QdCoqcRxRxjgxjWfNAH9FnUL6tMJ/wAxo/3uH8yhcd2rw2aampziNOKd29knMdYxgdkDQyN72vBa1xeTa4vu7ai4QXRULaBjvTUvDHvEUFDM9sbDI/I2qqw4tY3V1s17C5sDa6zbvZbtqj+kf+1YZcP2RebvloHm1rvrWONui5k4anxoPuBRv9NInuY9gljxKZgkY6N+R1RRBpLXC7b2vY2OovZXxUKLDtkGHMyXD2G1rsrWNNui4k4aDxLNu9lu2qP6R/7UF3WvX04kilj7NjmfOaR/Vc1l2ygpqiaCDEx1MBG+HKI64NzA52CV8t7AtuG3Ns1tBYD7g+2NBJEH1OOzRzF8mZjXxRgASPDLMEbsvIDTa548SgsWyFRmlicdTNhtFITzEsMwP3oVvXMaXFNn4t3u8dmbu49yy07OTHcHLrFwu0eJZ37UUeaHqTGJqubfRfo2dkhnjMjRI0ARA3yFxv8A+PNxAdHRFhq6tkTDI85Wttc2JtcgDQa8SEGZF8zBeDOzM1uZuZwJa3MMzg22Ygc9ri/fQZEXy6875t8t9bX+S9vtCD2ixxVDHC7XtcLlt2uBF2khw05wQQRzWR87GloLmguOVoJALnAE2HSbAm3cKDIi+ZgvD6hgLQXtBccrQXAFzrF1h0mwJt3CgyIiICIiAiIgIiICIiAiIgIiIKz6IWykmJUfU0crYnbxkmZ4LhZt9LDvrmfrfq3t6DycnnXckQcN9b9W9vQeTk86et+re3oPJyeddyRBw31v1b29B5OTzp636t7eg8nJ513JEHDfW/Vvb0Hk5POnrfq3t6DycnnXckQcN9b7W9vQeSk86et9re3oPJSeddyRBw31vtb29B5KTzqc2L9Byqoa6GqfVxPbHvAWsY9rjnjfGLEmwsXg/IurIg0vSv8A1p/Kf/FixTCDLTSU4eTnsM0hz6ZgSD0iwspJEFYOyUm/3glAj3m8ZG0Bohs5sl28k8XA5gC2/SvWD7LSxTMme+J5aZCQGZQ0SxU7SY7CzeXTuNgBpKejWyogqzNj3B7HbwWEj5HNbZhBdUOnDg7KTcgsY6xbcMGttF5bshMGgB8YLWNZGMpLYskkr2ki1pbCQDlDlWJJvyla0QVf1KTBzMr4msbUOqBljDX8uo3zhe19WEx2BA5N9b2b8w7Y50RpjmjduTA4jIQC6OnkgkcOhxL2uv8A6Yv0i0ogq9Rsc5z3vDow5zpnh2U5gZJoJGG/S0RPF+bPpzr7BsrKKhtQ98Ti2VkuUR5QS1tUxzwAOS4iojPP7kLk8RZ0QEREBER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http://www.rsc.org/learn-chemistry/wiki/images/2/23/TheChangesinMasswhenMagnesiumBurnsApparatu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4" y="3209924"/>
            <a:ext cx="5934075"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08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Tube Holder</a:t>
            </a:r>
            <a:endParaRPr lang="en-US" dirty="0"/>
          </a:p>
        </p:txBody>
      </p:sp>
      <p:sp>
        <p:nvSpPr>
          <p:cNvPr id="3" name="Content Placeholder 2"/>
          <p:cNvSpPr>
            <a:spLocks noGrp="1"/>
          </p:cNvSpPr>
          <p:nvPr>
            <p:ph idx="1"/>
          </p:nvPr>
        </p:nvSpPr>
        <p:spPr/>
        <p:txBody>
          <a:bodyPr/>
          <a:lstStyle/>
          <a:p>
            <a:endParaRPr lang="en-US" dirty="0"/>
          </a:p>
        </p:txBody>
      </p:sp>
      <p:sp>
        <p:nvSpPr>
          <p:cNvPr id="4" name="AutoShape 2" descr="data:image/jpeg;base64,/9j/4AAQSkZJRgABAQAAAQABAAD/2wCEAAkGBxEREhQSEhEUFBUVFA8VEBYQFBYUFBQVFRQWFxUVFBQYHyggGBolGxQVITEhJSkrLi4uFyAzODMsNygtLisBCgoKDg0NDg8PDywZFB0rKzcrNzcsNyw3LCwsNyssKyssNyw3LCsrKysrKysrKysrKysrKysrKysrKysrKysrK//AABEIAJsA8AMBIgACEQEDEQH/xAAbAAEAAQUBAAAAAAAAAAAAAAAAAQIDBAUGB//EAEEQAAICAQIDBgMECAUBCQAAAAECAAMRBCEFEjEGE0FRYXEiMoEHQlKRFCMzYnKCobFTc6LR8EMVJURjkpOzweH/xAAVAQEBAAAAAAAAAAAAAAAAAAAAAf/EABURAQEAAAAAAAAAAAAAAAAAAAAR/9oADAMBAAIRAxEAPwD1SIiAiIgIiICIiAiIgIiICIiAiIgIiICIiAiIgIiICIlFtqqCzEKBuSxwAPUmBVE5LiX2j8OoOGtZidx3dbsCPMHGCJe4X9oHDNQQqapVY4wLQaz/AKsQOoiUqwO4OR4EbiVQEREBERAREQEREBERAREQEREBERAREQEREBEgzAt4vUGKITY4+ZaRzlf4yNk/mxAz5DsAMk4HrNVZfqX/AAUjqNu+tPsowq++W9pbXhHPguC52OdQecZ8CEwF/JV+sCjifa3S0oXy1oG2aENi5/Dzj4c/WcDxbtJbr7wq1sqIQwqcBmbpjnQHDb74z5T09eHrkFiWI6eAHouNx9DOb7Qdm2Wz9K0vKt6sHrDbJYcAPU58ObAIPnnzgcbxXh/E9Q3evpUsx072tubbzAxOg4JwoFAt+kR1AHOBzMKi3gabfiX+XH1m74N230tx7q4nS6gYD06r9WwP7pbZh5ES/wAd4rUQ1Sp3rgfEAeUIG6c7/cB/M42Bha1HZR20ZepioqN6pQozgc+/KmfAZU48N5288/7OVDU60M5LGhTYMArWCxwAoPgTk5OS3Lk+U9AhExEQEREBERAREQEREBERASJMt3WcozjJ6AdMn/6gantN2m02gQPe+Cc8iDd2x1wPL1nP8L7fLqUaz9Xp0zivviWew+g2Ue2SfScX2u4edRZqdfaeeqjCUg5w7nZTjy5jsvlvnrN/2C7C2ZXWat273rUg27kb9PXp6D18Cuw4Nx8u/c6hRVaQDV8wW1f3Q4BDem/p6b+ef8es1deqFSVjVVOj290eRX5UcKTXYACtgJBBz4Td8PN9gPNqLSm3KO4am8D8NrOvLnzK9YRu9bxCqkZssVcnAydyfIDqT6CYj8QuYfq6uQbZfUk1gA+Pd/N+fL7yvR8NWs8yKEY7Fzl7SP42JI9sn6TNShRvjJ8Cd8e3l9IGsGhNg/WM93vmqr2CDw9y02FGmCqFAVQOioOVR7Dw9xL8mBRXWF6ADzx4+p85XIljW62ulS9jqijqWOIF+YXEuJU1DFhzzfCqAczOfwqgyWPoB4zAt1t937Ne4Q/ftUm1v4KdiPdsexl/QcJCEsAQSMM7nnuceRbHwjrsBjfoIGks4UbrQzIawv7JOYPcoPX9YcihfRST6rM5ezr8yctqV1plu7SsnLHqxfnGT7jfxzOgqrCjAGPP195XAx9Lo0r5io+Jzl2PVj6zIiICIiAiIgIiUq4OwIPngwKoiICIkQJkTF4jxKnTqXtsVAPxH+00d3FtTf8AsU7hDj9beCXOenJRsd/DmIz4ZgbziPEqaF5rbFQep3PoB4mcVxvi3EdTYKdPp2qqtBVLbMpcg6uwT7pZdgWAI3ODN/w/gIVhYctZ/i3/AB2evKOieHQDGN+abyqkLv1PiTuYVxGj4fm7TaHI5KAdXqcDAZ2JTTrjwUKrkA+AXynWcb4rXpKWtsZVAwF5jsWPQe3j7AzhadVdoeIas2hc29w2ma1uSu2utbE7sOdlYd4Dv1wZu7eHJxNVOoT5dlVLAyDOOdiVyAT0wDnECexw/SLLNbhghVadNz55mRWLPaQfl52IOB5es62W9NQtaqigBVACgbAAeUuwiJBOJxX2i9tW0CrVQneXWEquxIB22AHzP8Q29fYTG7Kdmtcc6jW2h7XAIR90r+m4z7Ae8DvkcHoQfY5lN96oCzsFUbkscAe5M4BeJpVrHqrCJd8SpZQzNp7rFXmNF1R+R8bggnfPsem0/C+ch7G79uoe1cVKfOukbfUkn94QKrOK22j9QoVD/wBa8FUx51ps1n+kbjeVaLheGFhLO++Lb/mH+Ug2r+mD0yWmzSgZycsfNvD2l2FW6qAu/U+Z3P5y7EQhESIExEQEREBLWp1CVqXdgqjcljgCY/F+J1aWprrW5UUb+ZPgB6zzfQ33cctL2ArpUbFdSkgWnxLt+EbZ8842HUN3bx67XsV05anTA4a/GbLfArQp6+/QE+PQWNZd+ianS1mooGNvI5uZ7AVVWZbMjBDBgMZ9sYxO00HDlqAwBkAAY2CgbYUeAxOL+0fAv0ZP+LqM+g7msn+0K9BiDIhFnWauupS9jBQN8k46TQ3cX1F4zQopq/x7wdwdga6ti3oTgHbBM12oZtVdqaWIVqtVpQpYcwFQTmXC9D8eczrqdMoPMSXb8T7n6Y2H0hWl4fwJQwsIZrP8bU/HYM9eRNgn5DoM803dOmVd+p3+Jtzv19s+kvSYQiIgUW1Kwwyhh5MAR+RlQAAwNvaTIgTLWpsKqSNzsFB6FicLn0yRKdVq6615rHVAOpYgAfUzV3cYZ+XuKidwUe4FEbHQqvzuP4QYGn4PoU1Wvt1LDmr0nNptKSPnsBP6RdjzL5X6H0nQcf4kunpexm5QFZmI6qi/Mw9dwB6sJoez176Gs1WBbKuZiLqDz4dyWK2oMsuTnfxM4vtpVqdRd+kWPzUJy8tVZJVmVs11kjZmzuQMkdPYrLo0xavRM6cl1vEKbawo2AT9ZYmfHlUsvntvPWK1wAPIAfkJ579neg1WoddZrByiqs1aKrHLyBjm2wr4E4UfT2nocCYiRmETEoNgEoOoEC7JloXCVhoFUiIgTESIHD/aVQdRUNOG5TbdRSmBnYhrLm/9CY+hH3p1nCeGV6apaq1ChVC7en/DNB2gbOu0Ceuuc+69wo/pY35zq4EzjO3XCbL7NPysNmuO/wB0GrlZz5gHu/LqZ2U88+1rjNtNISqsP37CnJyc8uWZQB4HmUHfwPkSAo1HanVV1tceI8PYDqvdW4z+FXBw30nN677VNdeO60tSBvv2hWABOw5Qx2+sq7PfZjqdWVt19hVduVPHHkB4f86z0/h/ZbRU190unQrtnnUMTjz2/tiB5JRwriVFvf6pdRbYRlWapragT5sAwXw3IE7XsV2v04oJ1Fg0/NdbWUub4Vur5TYqNgYUixDg9CWlXbXs+KKks0RbTnvMWClmVGVlbAZAcbsFGfUzVdi9CLr+IVBlXl1drjnqS0YvXOCrj/yvAg7QPS9JrarRmq1LB51urD+hl+cLq+wqE836JpXbwbTPdorPclSwMsrwTU0/s9RxOoeRNOsT6DZyIHoEhmA3O3vPG+J9rePVWGuquy5R8rnQWox/lInQdn+H8Q1Sh9ZW2T1W84UDyFQwB/MH9oHX3doKQSlfNc4+YUjmC/xv8qfzETBt12otwOdagegqHe2sP3WPwj3Ace0zdPwZVADvkDoqgKo//fUBfabGlEX5QBnr5n3PU/WBp9Nwg5DlRzDo9xNlg88HPX+Hk9jNnXw9BktlyfmL783uOh+uZl5lJeFcjruxYrs7/RciMQyX025NV9Z+4cbrjwI6eHrlcC7Nili/IULdea0XcvmEPIuPcn6TojZKCxhFxAFAA6DpBslvlMqFUKg2SkkmXRWJUBCMS1DiYRzNvYmRMC2nEKx0ciX6dTvMKygmZGmpgbcGJC9JVCEiTIgchx8/95aEfua8/nZpv9p184rtG2OJ6D+DW/8AyUTtYCcLq6RbxMIfiGmpp5M7gPq2drWx58tX9J2Ot1qVj4mAJwAMjOScD23M5rs+nPxLiL/hs0tYP+XSTt/78Dr4kSYGBxvSG6ixF+bHNXn8anmT+oE8/wDsz1IfiGv5ckP+huNjj4arEbf+JhPRtevMvJkjnIUkHBAPUg+GwnKfZZpQNK1wBzfa9mTuSufg3O/y4+uYHZyZEQJkEyGYTG1GowIFuy3mOB0EpdsSnT9MynUvtCshLcy4q5mLohmbICVFArlQQSYkCIiBMiJQ1kCsmWLbBIZiZKVQrHFWZk1UgS6q4kwhJiICRJiB53221Xd8T0PgQuq5ec8iMxNbKvOdhkpy+hImzs4vrLTycqUn7yk95Z68tNRLD3YkegnU63Q1XDltrSwDcB1DAH0zKqKErHKiKg8kAUfkIHM6bs8xZXtLMQyEG4jYkgZSteh9SR7GUdhbOe3iD+esu39FWuvH51mb7Va4Z5V3wVLHwXBB6/Sc19mVoau5h/1L9U/56m4f7QO1kyMzB1vGdNT+1vqT0Zxn8usDD7W63udNdZ+CjUuPcJyD+tgP0k9jtF3Gi09eMctaAg9Qcbj88zz/ALR9r/8AtC9+HaeoulpoR7ckctSsWtwAPvZAzn7onptZIAHkPCFZTWAS010oCEy4KYRaJMxLwZsxWJRZSDAwkbaWHBJmYdOZXXp4VVpKsTJkAYlnWXcqkwibNSBtmE1AM56l2dptMYEDZBpDWYmHSxMyFrhQuTC15lxUlUIgJJiTAiTEQERIgTESIEOwHWam/WNaeVDhfvN/tHG2Zila+JOceQmZodIEAEKtLoQUK/KCCNuoPn7zzfs7oNVowdIabLe7sdqrdK4UOjkk12qTkYbcEZ+Ygz1duk5+mwLqDnxgas6fWWf+D5fW+5m/taP7Ss8B1IBYnT0/5dasf6Kp/wBU6/vRjM03FeO1IOUfGfIdB7mEa7s7wyutmcfFY3zOw3P/AD1yfWdRUk5vhGpBYbj4vBc/D7zpqzKqsCIkyIiIiAxESCYEzW8XbbEzntmv1Q5jCrGhqwMzKeU1jEqC5lRkaVdpkyipcCXJBEmRECYiICIiAiRJgREQYGCa8258gJnCYafOfpMyBD9JyPEb1WwsTv4ATq9Qdj7GcLWobUMG338YGU2pvv2GQvpL9HClXdhmbyipQBgSq5B5Sq5/T0hb0YDGeYGdNRbNHeo7xPczMqMg3AaTMCtj5y+jGEZEpLy07GYzsYGS98tGwmWlmRWIFCoTLo08vKJVAx/0eVpUBLsiAkxEBERAiJMQEiTECJMRA//Z"/>
          <p:cNvSpPr>
            <a:spLocks noChangeAspect="1" noChangeArrowheads="1"/>
          </p:cNvSpPr>
          <p:nvPr/>
        </p:nvSpPr>
        <p:spPr bwMode="auto">
          <a:xfrm>
            <a:off x="155575" y="-884238"/>
            <a:ext cx="285750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EREhQSEhEUFBUVFA8VEBYQFBYUFBQVFRQWFxUVFBQYHyggGBolGxQVITEhJSkrLi4uFyAzODMsNygtLisBCgoKDg0NDg8PDywZFB0rKzcrNzcsNyw3LCwsNyssKyssNyw3LCsrKysrKysrKysrKysrKysrKysrKysrKysrK//AABEIAJsA8AMBIgACEQEDEQH/xAAbAAEAAQUBAAAAAAAAAAAAAAAAAQIDBAUGB//EAEEQAAICAQIDBgMECAUBCQAAAAECAAMRBCEFEjEGE0FRYXEiMoEHQlKRFCMzYnKCobFTc6LR8EMVJURjkpOzweH/xAAVAQEBAAAAAAAAAAAAAAAAAAAAAf/EABURAQEAAAAAAAAAAAAAAAAAAAAR/9oADAMBAAIRAxEAPwD1SIiAiIgIiICIiAiIgIiICIiAiIgIiICIiAiIgIiICIlFtqqCzEKBuSxwAPUmBVE5LiX2j8OoOGtZidx3dbsCPMHGCJe4X9oHDNQQqapVY4wLQaz/AKsQOoiUqwO4OR4EbiVQEREBERAREQEREBERAREQEREBERAREQEREBEgzAt4vUGKITY4+ZaRzlf4yNk/mxAz5DsAMk4HrNVZfqX/AAUjqNu+tPsowq++W9pbXhHPguC52OdQecZ8CEwF/JV+sCjifa3S0oXy1oG2aENi5/Dzj4c/WcDxbtJbr7wq1sqIQwqcBmbpjnQHDb74z5T09eHrkFiWI6eAHouNx9DOb7Qdm2Wz9K0vKt6sHrDbJYcAPU58ObAIPnnzgcbxXh/E9Q3evpUsx072tubbzAxOg4JwoFAt+kR1AHOBzMKi3gabfiX+XH1m74N230tx7q4nS6gYD06r9WwP7pbZh5ES/wAd4rUQ1Sp3rgfEAeUIG6c7/cB/M42Bha1HZR20ZepioqN6pQozgc+/KmfAZU48N5288/7OVDU60M5LGhTYMArWCxwAoPgTk5OS3Lk+U9AhExEQEREBERAREQEREBERASJMt3WcozjJ6AdMn/6gantN2m02gQPe+Cc8iDd2x1wPL1nP8L7fLqUaz9Xp0zivviWew+g2Ue2SfScX2u4edRZqdfaeeqjCUg5w7nZTjy5jsvlvnrN/2C7C2ZXWat273rUg27kb9PXp6D18Cuw4Nx8u/c6hRVaQDV8wW1f3Q4BDem/p6b+ef8es1deqFSVjVVOj290eRX5UcKTXYACtgJBBz4Td8PN9gPNqLSm3KO4am8D8NrOvLnzK9YRu9bxCqkZssVcnAydyfIDqT6CYj8QuYfq6uQbZfUk1gA+Pd/N+fL7yvR8NWs8yKEY7Fzl7SP42JI9sn6TNShRvjJ8Cd8e3l9IGsGhNg/WM93vmqr2CDw9y02FGmCqFAVQOioOVR7Dw9xL8mBRXWF6ADzx4+p85XIljW62ulS9jqijqWOIF+YXEuJU1DFhzzfCqAczOfwqgyWPoB4zAt1t937Ne4Q/ftUm1v4KdiPdsexl/QcJCEsAQSMM7nnuceRbHwjrsBjfoIGks4UbrQzIawv7JOYPcoPX9YcihfRST6rM5ezr8yctqV1plu7SsnLHqxfnGT7jfxzOgqrCjAGPP195XAx9Lo0r5io+Jzl2PVj6zIiICIiAiIgIiUq4OwIPngwKoiICIkQJkTF4jxKnTqXtsVAPxH+00d3FtTf8AsU7hDj9beCXOenJRsd/DmIz4ZgbziPEqaF5rbFQep3PoB4mcVxvi3EdTYKdPp2qqtBVLbMpcg6uwT7pZdgWAI3ODN/w/gIVhYctZ/i3/AB2evKOieHQDGN+abyqkLv1PiTuYVxGj4fm7TaHI5KAdXqcDAZ2JTTrjwUKrkA+AXynWcb4rXpKWtsZVAwF5jsWPQe3j7AzhadVdoeIas2hc29w2ma1uSu2utbE7sOdlYd4Dv1wZu7eHJxNVOoT5dlVLAyDOOdiVyAT0wDnECexw/SLLNbhghVadNz55mRWLPaQfl52IOB5es62W9NQtaqigBVACgbAAeUuwiJBOJxX2i9tW0CrVQneXWEquxIB22AHzP8Q29fYTG7Kdmtcc6jW2h7XAIR90r+m4z7Ae8DvkcHoQfY5lN96oCzsFUbkscAe5M4BeJpVrHqrCJd8SpZQzNp7rFXmNF1R+R8bggnfPsem0/C+ch7G79uoe1cVKfOukbfUkn94QKrOK22j9QoVD/wBa8FUx51ps1n+kbjeVaLheGFhLO++Lb/mH+Ug2r+mD0yWmzSgZycsfNvD2l2FW6qAu/U+Z3P5y7EQhESIExEQEREBLWp1CVqXdgqjcljgCY/F+J1aWprrW5UUb+ZPgB6zzfQ33cctL2ArpUbFdSkgWnxLt+EbZ8842HUN3bx67XsV05anTA4a/GbLfArQp6+/QE+PQWNZd+ianS1mooGNvI5uZ7AVVWZbMjBDBgMZ9sYxO00HDlqAwBkAAY2CgbYUeAxOL+0fAv0ZP+LqM+g7msn+0K9BiDIhFnWauupS9jBQN8k46TQ3cX1F4zQopq/x7wdwdga6ti3oTgHbBM12oZtVdqaWIVqtVpQpYcwFQTmXC9D8eczrqdMoPMSXb8T7n6Y2H0hWl4fwJQwsIZrP8bU/HYM9eRNgn5DoM803dOmVd+p3+Jtzv19s+kvSYQiIgUW1Kwwyhh5MAR+RlQAAwNvaTIgTLWpsKqSNzsFB6FicLn0yRKdVq6615rHVAOpYgAfUzV3cYZ+XuKidwUe4FEbHQqvzuP4QYGn4PoU1Wvt1LDmr0nNptKSPnsBP6RdjzL5X6H0nQcf4kunpexm5QFZmI6qi/Mw9dwB6sJoez176Gs1WBbKuZiLqDz4dyWK2oMsuTnfxM4vtpVqdRd+kWPzUJy8tVZJVmVs11kjZmzuQMkdPYrLo0xavRM6cl1vEKbawo2AT9ZYmfHlUsvntvPWK1wAPIAfkJ579neg1WoddZrByiqs1aKrHLyBjm2wr4E4UfT2nocCYiRmETEoNgEoOoEC7JloXCVhoFUiIgTESIHD/aVQdRUNOG5TbdRSmBnYhrLm/9CY+hH3p1nCeGV6apaq1ChVC7en/DNB2gbOu0Ceuuc+69wo/pY35zq4EzjO3XCbL7NPysNmuO/wB0GrlZz5gHu/LqZ2U88+1rjNtNISqsP37CnJyc8uWZQB4HmUHfwPkSAo1HanVV1tceI8PYDqvdW4z+FXBw30nN677VNdeO60tSBvv2hWABOw5Qx2+sq7PfZjqdWVt19hVduVPHHkB4f86z0/h/ZbRU190unQrtnnUMTjz2/tiB5JRwriVFvf6pdRbYRlWapragT5sAwXw3IE7XsV2v04oJ1Fg0/NdbWUub4Vur5TYqNgYUixDg9CWlXbXs+KKks0RbTnvMWClmVGVlbAZAcbsFGfUzVdi9CLr+IVBlXl1drjnqS0YvXOCrj/yvAg7QPS9JrarRmq1LB51urD+hl+cLq+wqE836JpXbwbTPdorPclSwMsrwTU0/s9RxOoeRNOsT6DZyIHoEhmA3O3vPG+J9rePVWGuquy5R8rnQWox/lInQdn+H8Q1Sh9ZW2T1W84UDyFQwB/MH9oHX3doKQSlfNc4+YUjmC/xv8qfzETBt12otwOdagegqHe2sP3WPwj3Ace0zdPwZVADvkDoqgKo//fUBfabGlEX5QBnr5n3PU/WBp9Nwg5DlRzDo9xNlg88HPX+Hk9jNnXw9BktlyfmL783uOh+uZl5lJeFcjruxYrs7/RciMQyX025NV9Z+4cbrjwI6eHrlcC7Nili/IULdea0XcvmEPIuPcn6TojZKCxhFxAFAA6DpBslvlMqFUKg2SkkmXRWJUBCMS1DiYRzNvYmRMC2nEKx0ciX6dTvMKygmZGmpgbcGJC9JVCEiTIgchx8/95aEfua8/nZpv9p184rtG2OJ6D+DW/8AyUTtYCcLq6RbxMIfiGmpp5M7gPq2drWx58tX9J2Ot1qVj4mAJwAMjOScD23M5rs+nPxLiL/hs0tYP+XSTt/78Dr4kSYGBxvSG6ixF+bHNXn8anmT+oE8/wDsz1IfiGv5ckP+huNjj4arEbf+JhPRtevMvJkjnIUkHBAPUg+GwnKfZZpQNK1wBzfa9mTuSufg3O/y4+uYHZyZEQJkEyGYTG1GowIFuy3mOB0EpdsSnT9MynUvtCshLcy4q5mLohmbICVFArlQQSYkCIiBMiJQ1kCsmWLbBIZiZKVQrHFWZk1UgS6q4kwhJiICRJiB53221Xd8T0PgQuq5ec8iMxNbKvOdhkpy+hImzs4vrLTycqUn7yk95Z68tNRLD3YkegnU63Q1XDltrSwDcB1DAH0zKqKErHKiKg8kAUfkIHM6bs8xZXtLMQyEG4jYkgZSteh9SR7GUdhbOe3iD+esu39FWuvH51mb7Va4Z5V3wVLHwXBB6/Sc19mVoau5h/1L9U/56m4f7QO1kyMzB1vGdNT+1vqT0Zxn8usDD7W63udNdZ+CjUuPcJyD+tgP0k9jtF3Gi09eMctaAg9Qcbj88zz/ALR9r/8AtC9+HaeoulpoR7ckctSsWtwAPvZAzn7onptZIAHkPCFZTWAS010oCEy4KYRaJMxLwZsxWJRZSDAwkbaWHBJmYdOZXXp4VVpKsTJkAYlnWXcqkwibNSBtmE1AM56l2dptMYEDZBpDWYmHSxMyFrhQuTC15lxUlUIgJJiTAiTEQERIgTESIEOwHWam/WNaeVDhfvN/tHG2Zila+JOceQmZodIEAEKtLoQUK/KCCNuoPn7zzfs7oNVowdIabLe7sdqrdK4UOjkk12qTkYbcEZ+Ygz1duk5+mwLqDnxgas6fWWf+D5fW+5m/taP7Ss8B1IBYnT0/5dasf6Kp/wBU6/vRjM03FeO1IOUfGfIdB7mEa7s7wyutmcfFY3zOw3P/AD1yfWdRUk5vhGpBYbj4vBc/D7zpqzKqsCIkyIiIiAxESCYEzW8XbbEzntmv1Q5jCrGhqwMzKeU1jEqC5lRkaVdpkyipcCXJBEmRECYiICIiAiRJgREQYGCa8258gJnCYafOfpMyBD9JyPEb1WwsTv4ATq9Qdj7GcLWobUMG338YGU2pvv2GQvpL9HClXdhmbyipQBgSq5B5Sq5/T0hb0YDGeYGdNRbNHeo7xPczMqMg3AaTMCtj5y+jGEZEpLy07GYzsYGS98tGwmWlmRWIFCoTLo08vKJVAx/0eVpUBLsiAkxEBERAiJMQEiTECJMRA//Z"/>
          <p:cNvSpPr>
            <a:spLocks noChangeAspect="1" noChangeArrowheads="1"/>
          </p:cNvSpPr>
          <p:nvPr/>
        </p:nvSpPr>
        <p:spPr bwMode="auto">
          <a:xfrm>
            <a:off x="307975" y="-731838"/>
            <a:ext cx="285750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www.carlroth.com/media/_en-de/Graphics/00001394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3047999"/>
            <a:ext cx="2857500" cy="184785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sciencefirst.com/images/P/663111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00261"/>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6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Crucible</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glscience.com/Lab%20tools/page%20pics/crucible%20and%20triang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57400"/>
            <a:ext cx="5114925"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Reagent Bottle</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ww.sks-science.com/images/216017L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985450"/>
            <a:ext cx="51149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g.diytrade.com/cdimg/1012161/13522305/0/1279381650/Reagent_Bottle_Narrow_Mouth_125m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26" y="2819400"/>
            <a:ext cx="32861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08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 Gauze</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ww.esu.edu/%7Escady/gau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563" y="209549"/>
            <a:ext cx="213360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crscientific.com/wiregauz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331470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eb.centre.edu/che/che131_lab/Exp2heatmi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0646" y="2552701"/>
            <a:ext cx="3088717"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5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Goggles/Glasses</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i1.allaboutvision.com/i/safety-glasses-260x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828800"/>
            <a:ext cx="4023359"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32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6158</TotalTime>
  <Words>286</Words>
  <Application>Microsoft Office PowerPoint</Application>
  <PresentationFormat>On-screen Show (4:3)</PresentationFormat>
  <Paragraphs>54</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Science Equipment </vt:lpstr>
      <vt:lpstr>Test Tube</vt:lpstr>
      <vt:lpstr>Thermometer</vt:lpstr>
      <vt:lpstr>Triangle</vt:lpstr>
      <vt:lpstr>Test Tube Holder</vt:lpstr>
      <vt:lpstr>Crucible</vt:lpstr>
      <vt:lpstr>Reagent Bottle</vt:lpstr>
      <vt:lpstr>Wire Gauze</vt:lpstr>
      <vt:lpstr>Safety Goggles/Glasses</vt:lpstr>
      <vt:lpstr>Tweezers/Forceps</vt:lpstr>
      <vt:lpstr>Tri-pod</vt:lpstr>
      <vt:lpstr>Triple Beam Balance</vt:lpstr>
      <vt:lpstr>Watch Glass</vt:lpstr>
      <vt:lpstr>Cover slip</vt:lpstr>
      <vt:lpstr>Funnel</vt:lpstr>
      <vt:lpstr>Dissecting Scissors</vt:lpstr>
      <vt:lpstr>Evaporating dish</vt:lpstr>
      <vt:lpstr>Test Tube Rack</vt:lpstr>
      <vt:lpstr>Microscope Slide</vt:lpstr>
      <vt:lpstr>Teasing Needle/Probe</vt:lpstr>
      <vt:lpstr>Buret</vt:lpstr>
      <vt:lpstr>Thistle Tube Funnel </vt:lpstr>
      <vt:lpstr>Pipette</vt:lpstr>
      <vt:lpstr>Bunsen Burner</vt:lpstr>
      <vt:lpstr>Dropper</vt:lpstr>
      <vt:lpstr>Scalpel</vt:lpstr>
      <vt:lpstr>Beaker</vt:lpstr>
      <vt:lpstr>Meter Stick</vt:lpstr>
      <vt:lpstr>Wooden Splint</vt:lpstr>
      <vt:lpstr>Beaker Tongs</vt:lpstr>
      <vt:lpstr>Test Tube Brush Cleaner</vt:lpstr>
      <vt:lpstr>Crucible Tongs</vt:lpstr>
      <vt:lpstr>Petri-dish</vt:lpstr>
      <vt:lpstr>Erlenmeyer flask</vt:lpstr>
      <vt:lpstr>Graduated Cylinders</vt:lpstr>
      <vt:lpstr>Mortar-Pestle</vt:lpstr>
      <vt:lpstr>Ring stand</vt:lpstr>
      <vt:lpstr>Florence Flask</vt:lpstr>
      <vt:lpstr>Compound Microscope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Equipment</dc:title>
  <dc:creator>Ag06</dc:creator>
  <cp:lastModifiedBy>khargett</cp:lastModifiedBy>
  <cp:revision>20</cp:revision>
  <dcterms:created xsi:type="dcterms:W3CDTF">2013-10-17T21:41:30Z</dcterms:created>
  <dcterms:modified xsi:type="dcterms:W3CDTF">2014-10-08T16:36:09Z</dcterms:modified>
</cp:coreProperties>
</file>