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9" r:id="rId3"/>
    <p:sldId id="26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68629C-9A62-4EF9-B4A0-3FFB708CEE45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0C1D1-34C1-42E1-906B-D16FB42EC2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615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Ordinance</a:t>
            </a:r>
            <a:r>
              <a:rPr lang="en-US" baseline="0" dirty="0" smtClean="0"/>
              <a:t> is one of many that were created for describing property.  See History of Public Land Survey System.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0C1D1-34C1-42E1-906B-D16FB42EC28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Townships</a:t>
            </a:r>
          </a:p>
          <a:p>
            <a:r>
              <a:rPr lang="en-US" dirty="0" smtClean="0"/>
              <a:t>Range Lines</a:t>
            </a:r>
          </a:p>
          <a:p>
            <a:r>
              <a:rPr lang="en-US" dirty="0" smtClean="0"/>
              <a:t>Snaking</a:t>
            </a:r>
          </a:p>
          <a:p>
            <a:r>
              <a:rPr lang="en-US" dirty="0" smtClean="0"/>
              <a:t>Humboldt,</a:t>
            </a:r>
            <a:r>
              <a:rPr lang="en-US" baseline="0" dirty="0" smtClean="0"/>
              <a:t> Mt. Diablo, San </a:t>
            </a:r>
            <a:r>
              <a:rPr lang="en-US" baseline="0" dirty="0" err="1" smtClean="0"/>
              <a:t>Bernadino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0C1D1-34C1-42E1-906B-D16FB42EC28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887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vocabulary for </a:t>
            </a:r>
            <a:r>
              <a:rPr lang="en-US" dirty="0" err="1" smtClean="0"/>
              <a:t>powerpoint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0C1D1-34C1-42E1-906B-D16FB42EC28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http://www.rootsweb.ancestry.com/~alfrankl/landrecords.htm  ZOOM</a:t>
            </a:r>
            <a:r>
              <a:rPr lang="en-US" baseline="0" dirty="0" smtClean="0"/>
              <a:t> IN</a:t>
            </a:r>
            <a:endParaRPr lang="en-US" dirty="0" smtClean="0"/>
          </a:p>
          <a:p>
            <a:r>
              <a:rPr lang="en-US" dirty="0" smtClean="0"/>
              <a:t>Maps </a:t>
            </a:r>
            <a:r>
              <a:rPr lang="en-US" dirty="0" smtClean="0"/>
              <a:t>shows the original 13 colonies that use Meets</a:t>
            </a:r>
            <a:r>
              <a:rPr lang="en-US" baseline="0" dirty="0" smtClean="0"/>
              <a:t> and Bounds and them all the different Principal  Meridian Systems West of the original 13 colonies.  There are 37 across the rest of the country.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0C1D1-34C1-42E1-906B-D16FB42EC28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California has 3 separate Principal</a:t>
            </a:r>
            <a:r>
              <a:rPr lang="en-US" baseline="0" dirty="0" smtClean="0"/>
              <a:t> Meridian Systems.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0C1D1-34C1-42E1-906B-D16FB42EC28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Off</a:t>
            </a:r>
            <a:r>
              <a:rPr lang="en-US" baseline="0" dirty="0" smtClean="0"/>
              <a:t> of each Meridian and Base Line the land is boxed with township lines measuring north and south and Range lines measuring east and west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0C1D1-34C1-42E1-906B-D16FB42EC28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 student draw</a:t>
            </a:r>
            <a:r>
              <a:rPr lang="en-US" baseline="0" dirty="0" smtClean="0"/>
              <a:t> and </a:t>
            </a:r>
            <a:r>
              <a:rPr lang="en-US" dirty="0" smtClean="0"/>
              <a:t>fill</a:t>
            </a:r>
            <a:r>
              <a:rPr lang="en-US" baseline="0" dirty="0" smtClean="0"/>
              <a:t> in empty boxes.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0C1D1-34C1-42E1-906B-D16FB42EC28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Shows</a:t>
            </a:r>
            <a:r>
              <a:rPr lang="en-US" baseline="0" dirty="0" smtClean="0"/>
              <a:t> the range lines across top and township lines down the side.  Try to find a picture of your town with the township range overlay.  See links to get one of your area.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0C1D1-34C1-42E1-906B-D16FB42EC28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</a:t>
            </a:r>
            <a:r>
              <a:rPr lang="en-US" baseline="0" dirty="0" smtClean="0"/>
              <a:t> township is broken into 36 sections starting in the northeast corner and flowing west, snaking around to the southeast corner.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0C1D1-34C1-42E1-906B-D16FB42EC28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 students</a:t>
            </a:r>
            <a:r>
              <a:rPr lang="en-US" baseline="0" dirty="0" smtClean="0"/>
              <a:t> fill in empty numbers.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0C1D1-34C1-42E1-906B-D16FB42EC28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0DD9-237F-47F5-B743-B0FA7610081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A8B1-8E4B-473B-8095-CDBC94976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0DD9-237F-47F5-B743-B0FA7610081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A8B1-8E4B-473B-8095-CDBC94976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0DD9-237F-47F5-B743-B0FA7610081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A8B1-8E4B-473B-8095-CDBC94976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0DD9-237F-47F5-B743-B0FA7610081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A8B1-8E4B-473B-8095-CDBC94976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0DD9-237F-47F5-B743-B0FA7610081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A8B1-8E4B-473B-8095-CDBC94976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0DD9-237F-47F5-B743-B0FA7610081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A8B1-8E4B-473B-8095-CDBC94976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0DD9-237F-47F5-B743-B0FA7610081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A8B1-8E4B-473B-8095-CDBC94976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0DD9-237F-47F5-B743-B0FA7610081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A8B1-8E4B-473B-8095-CDBC94976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0DD9-237F-47F5-B743-B0FA7610081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A8B1-8E4B-473B-8095-CDBC94976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0DD9-237F-47F5-B743-B0FA7610081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A8B1-8E4B-473B-8095-CDBC94976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0DD9-237F-47F5-B743-B0FA7610081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A8B1-8E4B-473B-8095-CDBC94976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60DD9-237F-47F5-B743-B0FA76100811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0A8B1-8E4B-473B-8095-CDBC94976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67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6600" dirty="0" smtClean="0"/>
              <a:t>Public Land Survey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Part one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Township, Range and</a:t>
            </a:r>
            <a:br>
              <a:rPr lang="en-US" dirty="0"/>
            </a:br>
            <a:r>
              <a:rPr lang="en-US" dirty="0"/>
              <a:t>Legal Land Description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602" name="Group 122"/>
          <p:cNvGraphicFramePr>
            <a:graphicFrameLocks noGrp="1"/>
          </p:cNvGraphicFramePr>
          <p:nvPr/>
        </p:nvGraphicFramePr>
        <p:xfrm>
          <a:off x="1600200" y="914400"/>
          <a:ext cx="6096000" cy="5609336"/>
        </p:xfrm>
        <a:graphic>
          <a:graphicData uri="http://schemas.openxmlformats.org/drawingml/2006/table">
            <a:tbl>
              <a:tblPr/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990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Section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Section Number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Section Number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Section Number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88" name="Text Box 108"/>
          <p:cNvSpPr txBox="1">
            <a:spLocks noChangeArrowheads="1"/>
          </p:cNvSpPr>
          <p:nvPr/>
        </p:nvSpPr>
        <p:spPr bwMode="auto">
          <a:xfrm>
            <a:off x="1246188" y="228600"/>
            <a:ext cx="6637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Each Township has 36 Sections (1 square-mile each)</a:t>
            </a:r>
          </a:p>
        </p:txBody>
      </p:sp>
      <p:sp>
        <p:nvSpPr>
          <p:cNvPr id="20603" name="Text Box 123"/>
          <p:cNvSpPr txBox="1">
            <a:spLocks noChangeArrowheads="1"/>
          </p:cNvSpPr>
          <p:nvPr/>
        </p:nvSpPr>
        <p:spPr bwMode="auto">
          <a:xfrm>
            <a:off x="7772400" y="3733800"/>
            <a:ext cx="10810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6 miles</a:t>
            </a:r>
          </a:p>
        </p:txBody>
      </p:sp>
      <p:sp>
        <p:nvSpPr>
          <p:cNvPr id="20604" name="Line 124"/>
          <p:cNvSpPr>
            <a:spLocks noChangeShapeType="1"/>
          </p:cNvSpPr>
          <p:nvPr/>
        </p:nvSpPr>
        <p:spPr bwMode="auto">
          <a:xfrm>
            <a:off x="8153400" y="41910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05" name="Line 125"/>
          <p:cNvSpPr>
            <a:spLocks noChangeShapeType="1"/>
          </p:cNvSpPr>
          <p:nvPr/>
        </p:nvSpPr>
        <p:spPr bwMode="auto">
          <a:xfrm flipV="1">
            <a:off x="8153400" y="9144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36" name="Group 1084"/>
          <p:cNvGraphicFramePr>
            <a:graphicFrameLocks noGrp="1"/>
          </p:cNvGraphicFramePr>
          <p:nvPr/>
        </p:nvGraphicFramePr>
        <p:xfrm>
          <a:off x="2362200" y="1524000"/>
          <a:ext cx="4572000" cy="4552887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925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29" name="Text Box 1077"/>
          <p:cNvSpPr txBox="1">
            <a:spLocks noChangeArrowheads="1"/>
          </p:cNvSpPr>
          <p:nvPr/>
        </p:nvSpPr>
        <p:spPr bwMode="auto">
          <a:xfrm>
            <a:off x="3810000" y="1066800"/>
            <a:ext cx="1687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One Township</a:t>
            </a:r>
          </a:p>
        </p:txBody>
      </p:sp>
      <p:sp>
        <p:nvSpPr>
          <p:cNvPr id="24637" name="Text Box 1085"/>
          <p:cNvSpPr txBox="1">
            <a:spLocks noChangeArrowheads="1"/>
          </p:cNvSpPr>
          <p:nvPr/>
        </p:nvSpPr>
        <p:spPr bwMode="auto">
          <a:xfrm>
            <a:off x="1066800" y="381000"/>
            <a:ext cx="7175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What sections have been left unnumbered?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lines measure north and south?</a:t>
            </a:r>
          </a:p>
          <a:p>
            <a:r>
              <a:rPr lang="en-US" dirty="0" smtClean="0"/>
              <a:t>What lines measure east and west?</a:t>
            </a:r>
          </a:p>
          <a:p>
            <a:r>
              <a:rPr lang="en-US" dirty="0" smtClean="0"/>
              <a:t>How are sections ordered in a township?</a:t>
            </a:r>
          </a:p>
          <a:p>
            <a:r>
              <a:rPr lang="en-US" dirty="0" smtClean="0"/>
              <a:t>What are the three principal meridians in California?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History of the Township and Range System</a:t>
            </a:r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048000"/>
            <a:ext cx="6400800" cy="175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/>
              <a:t>The Land Ordinance of 1785 devised </a:t>
            </a:r>
            <a:r>
              <a:rPr lang="en-US" dirty="0" smtClean="0"/>
              <a:t>a </a:t>
            </a:r>
            <a:r>
              <a:rPr lang="en-US" dirty="0"/>
              <a:t>system of base lines and meridian lines to survey the  western lands outside of the initial 13 colonies.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52400" y="152400"/>
            <a:ext cx="8763000" cy="606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 b="1" dirty="0"/>
              <a:t>Terms used in the Township and Range System:</a:t>
            </a:r>
            <a:r>
              <a:rPr lang="en-US" sz="1600" b="1" dirty="0"/>
              <a:t> </a:t>
            </a:r>
          </a:p>
          <a:p>
            <a:pPr algn="l" eaLnBrk="0" hangingPunct="0"/>
            <a:r>
              <a:rPr lang="en-US" sz="2000" dirty="0"/>
              <a:t>Section </a:t>
            </a:r>
          </a:p>
          <a:p>
            <a:pPr lvl="1" algn="l" eaLnBrk="0" hangingPunct="0"/>
            <a:r>
              <a:rPr lang="en-US" sz="2000" dirty="0"/>
              <a:t>Basic unit of the system, a square tract of line one mile by one mile containing 640 acres. </a:t>
            </a:r>
          </a:p>
          <a:p>
            <a:pPr algn="l" eaLnBrk="0" hangingPunct="0"/>
            <a:r>
              <a:rPr lang="en-US" sz="2000" dirty="0"/>
              <a:t>Township </a:t>
            </a:r>
          </a:p>
          <a:p>
            <a:pPr lvl="1" algn="l" eaLnBrk="0" hangingPunct="0"/>
            <a:r>
              <a:rPr lang="en-US" sz="2000" dirty="0"/>
              <a:t>36 sections arranged in a 6 by 6 array, measuring 6 miles by 6 miles. Sections are numbered beginning with the northeast-most section, proceeding west to 6, then south along the west edge of the township and to the east. </a:t>
            </a:r>
          </a:p>
          <a:p>
            <a:pPr algn="l" eaLnBrk="0" hangingPunct="0"/>
            <a:r>
              <a:rPr lang="en-US" sz="2000" dirty="0"/>
              <a:t>Range </a:t>
            </a:r>
          </a:p>
          <a:p>
            <a:pPr lvl="1" algn="l" eaLnBrk="0" hangingPunct="0"/>
            <a:r>
              <a:rPr lang="en-US" sz="2000" dirty="0"/>
              <a:t>Assigned to a township by measuring east or west of a Principal Meridian </a:t>
            </a:r>
          </a:p>
          <a:p>
            <a:pPr algn="l" eaLnBrk="0" hangingPunct="0"/>
            <a:r>
              <a:rPr lang="en-US" sz="2000" dirty="0" smtClean="0"/>
              <a:t>Range Lines </a:t>
            </a:r>
          </a:p>
          <a:p>
            <a:pPr lvl="1" algn="l" eaLnBrk="0" hangingPunct="0"/>
            <a:r>
              <a:rPr lang="en-US" sz="2000" dirty="0" smtClean="0"/>
              <a:t>North to south lines which mark township boundaries </a:t>
            </a:r>
          </a:p>
          <a:p>
            <a:pPr algn="l" eaLnBrk="0" hangingPunct="0"/>
            <a:r>
              <a:rPr lang="en-US" sz="2000" dirty="0" smtClean="0"/>
              <a:t>Township </a:t>
            </a:r>
            <a:r>
              <a:rPr lang="en-US" sz="2000" dirty="0"/>
              <a:t>Lines </a:t>
            </a:r>
          </a:p>
          <a:p>
            <a:pPr lvl="1" algn="l" eaLnBrk="0" hangingPunct="0"/>
            <a:r>
              <a:rPr lang="en-US" sz="2000" dirty="0"/>
              <a:t>East to west lines which mark township boundaries </a:t>
            </a:r>
          </a:p>
          <a:p>
            <a:pPr algn="l" eaLnBrk="0" hangingPunct="0"/>
            <a:r>
              <a:rPr lang="en-US" sz="2000" dirty="0"/>
              <a:t>Principal Meridian </a:t>
            </a:r>
          </a:p>
          <a:p>
            <a:pPr lvl="1" algn="l" eaLnBrk="0" hangingPunct="0"/>
            <a:r>
              <a:rPr lang="en-US" sz="2000" dirty="0"/>
              <a:t>Reference or beginning point for measuring east or west ranges. </a:t>
            </a:r>
          </a:p>
          <a:p>
            <a:pPr algn="l" eaLnBrk="0" hangingPunct="0"/>
            <a:r>
              <a:rPr lang="en-US" sz="2000" dirty="0"/>
              <a:t>Base line </a:t>
            </a:r>
          </a:p>
          <a:p>
            <a:pPr lvl="1" algn="l" eaLnBrk="0" hangingPunct="0"/>
            <a:r>
              <a:rPr lang="en-US" sz="2000" dirty="0"/>
              <a:t>Reference or beginning point for measuring north or south townships. </a:t>
            </a:r>
          </a:p>
          <a:p>
            <a:pPr algn="l" eaLnBrk="0" hangingPunct="0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My Documents\My Pictures\us_map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25" y="204788"/>
            <a:ext cx="8994775" cy="6448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My Documents\My Pictures\CA ma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685800"/>
            <a:ext cx="4851400" cy="5946775"/>
          </a:xfrm>
          <a:prstGeom prst="rect">
            <a:avLst/>
          </a:prstGeom>
          <a:noFill/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057400" y="228600"/>
            <a:ext cx="5070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California has three Principle Meridians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65125" y="879475"/>
            <a:ext cx="1309688" cy="11969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Humbolt</a:t>
            </a:r>
          </a:p>
          <a:p>
            <a:pPr algn="l"/>
            <a:r>
              <a:rPr lang="en-US"/>
              <a:t>Principal</a:t>
            </a:r>
          </a:p>
          <a:p>
            <a:pPr algn="l"/>
            <a:r>
              <a:rPr lang="en-US"/>
              <a:t>Meridian</a:t>
            </a:r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1752600" y="1524000"/>
            <a:ext cx="609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81000" y="2895600"/>
            <a:ext cx="1530350" cy="11969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Mt. Diablo</a:t>
            </a:r>
          </a:p>
          <a:p>
            <a:pPr algn="l"/>
            <a:r>
              <a:rPr lang="en-US"/>
              <a:t>Principal</a:t>
            </a:r>
          </a:p>
          <a:p>
            <a:pPr algn="l"/>
            <a:r>
              <a:rPr lang="en-US"/>
              <a:t>Meridian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 flipV="1">
            <a:off x="2057400" y="3276600"/>
            <a:ext cx="8382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81000" y="4572000"/>
            <a:ext cx="2097088" cy="11969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San Bernardino</a:t>
            </a:r>
          </a:p>
          <a:p>
            <a:pPr algn="l"/>
            <a:r>
              <a:rPr lang="en-US"/>
              <a:t>Principal</a:t>
            </a:r>
          </a:p>
          <a:p>
            <a:pPr algn="l"/>
            <a:r>
              <a:rPr lang="en-US"/>
              <a:t>Meridian</a:t>
            </a:r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2590800" y="5410200"/>
            <a:ext cx="1676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My Documents\My Pictures\township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8575" y="1249363"/>
            <a:ext cx="6550025" cy="5416550"/>
          </a:xfrm>
          <a:prstGeom prst="rect">
            <a:avLst/>
          </a:prstGeom>
          <a:noFill/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133600" y="304800"/>
            <a:ext cx="48768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600" b="1"/>
              <a:t>Graphical Display of the Federal Township and Range System</a:t>
            </a:r>
          </a:p>
          <a:p>
            <a:pPr algn="l"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026" descr="C:\My Documents\My Pictures\township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219200"/>
            <a:ext cx="6550025" cy="5416550"/>
          </a:xfrm>
          <a:prstGeom prst="rect">
            <a:avLst/>
          </a:prstGeom>
          <a:noFill/>
        </p:spPr>
      </p:pic>
      <p:sp>
        <p:nvSpPr>
          <p:cNvPr id="23555" name="Rectangle 1027"/>
          <p:cNvSpPr>
            <a:spLocks noChangeArrowheads="1"/>
          </p:cNvSpPr>
          <p:nvPr/>
        </p:nvSpPr>
        <p:spPr bwMode="auto">
          <a:xfrm>
            <a:off x="2971800" y="2743200"/>
            <a:ext cx="685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556" name="Rectangle 1028"/>
          <p:cNvSpPr>
            <a:spLocks noChangeArrowheads="1"/>
          </p:cNvSpPr>
          <p:nvPr/>
        </p:nvSpPr>
        <p:spPr bwMode="auto">
          <a:xfrm>
            <a:off x="3810000" y="3581400"/>
            <a:ext cx="685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Rectangle 1029"/>
          <p:cNvSpPr>
            <a:spLocks noChangeArrowheads="1"/>
          </p:cNvSpPr>
          <p:nvPr/>
        </p:nvSpPr>
        <p:spPr bwMode="auto">
          <a:xfrm>
            <a:off x="2971800" y="4495800"/>
            <a:ext cx="685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1030"/>
          <p:cNvSpPr>
            <a:spLocks noChangeArrowheads="1"/>
          </p:cNvSpPr>
          <p:nvPr/>
        </p:nvSpPr>
        <p:spPr bwMode="auto">
          <a:xfrm>
            <a:off x="5562600" y="2743200"/>
            <a:ext cx="685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Rectangle 1031"/>
          <p:cNvSpPr>
            <a:spLocks noChangeArrowheads="1"/>
          </p:cNvSpPr>
          <p:nvPr/>
        </p:nvSpPr>
        <p:spPr bwMode="auto">
          <a:xfrm>
            <a:off x="4724400" y="5334000"/>
            <a:ext cx="685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Rectangle 1032"/>
          <p:cNvSpPr>
            <a:spLocks noChangeArrowheads="1"/>
          </p:cNvSpPr>
          <p:nvPr/>
        </p:nvSpPr>
        <p:spPr bwMode="auto">
          <a:xfrm>
            <a:off x="2971800" y="5334000"/>
            <a:ext cx="685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Text Box 1033"/>
          <p:cNvSpPr txBox="1">
            <a:spLocks noChangeArrowheads="1"/>
          </p:cNvSpPr>
          <p:nvPr/>
        </p:nvSpPr>
        <p:spPr bwMode="auto">
          <a:xfrm>
            <a:off x="731838" y="346075"/>
            <a:ext cx="788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What is the township and range information which is missing? </a:t>
            </a:r>
          </a:p>
        </p:txBody>
      </p:sp>
      <p:pic>
        <p:nvPicPr>
          <p:cNvPr id="23562" name="Picture 1034" descr="C:\My Documents\My Pictures\CA map.jpg"/>
          <p:cNvPicPr>
            <a:picLocks noChangeAspect="1" noChangeArrowheads="1"/>
          </p:cNvPicPr>
          <p:nvPr/>
        </p:nvPicPr>
        <p:blipFill>
          <a:blip r:embed="rId4"/>
          <a:srcRect t="7065" r="43040" b="19666"/>
          <a:stretch>
            <a:fillRect/>
          </a:stretch>
        </p:blipFill>
        <p:spPr bwMode="auto">
          <a:xfrm>
            <a:off x="228600" y="987425"/>
            <a:ext cx="1982788" cy="3125788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</p:spPr>
      </p:pic>
      <p:sp>
        <p:nvSpPr>
          <p:cNvPr id="23563" name="Line 1035"/>
          <p:cNvSpPr>
            <a:spLocks noChangeShapeType="1"/>
          </p:cNvSpPr>
          <p:nvPr/>
        </p:nvSpPr>
        <p:spPr bwMode="auto">
          <a:xfrm>
            <a:off x="838200" y="2514600"/>
            <a:ext cx="1981200" cy="3505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4" name="Line 1036"/>
          <p:cNvSpPr>
            <a:spLocks noChangeShapeType="1"/>
          </p:cNvSpPr>
          <p:nvPr/>
        </p:nvSpPr>
        <p:spPr bwMode="auto">
          <a:xfrm>
            <a:off x="838200" y="2514600"/>
            <a:ext cx="1981200" cy="76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5" name="Text Box 1037"/>
          <p:cNvSpPr txBox="1">
            <a:spLocks noChangeArrowheads="1"/>
          </p:cNvSpPr>
          <p:nvPr/>
        </p:nvSpPr>
        <p:spPr bwMode="auto">
          <a:xfrm>
            <a:off x="6940550" y="2403475"/>
            <a:ext cx="1520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Mt. Diablo</a:t>
            </a:r>
          </a:p>
        </p:txBody>
      </p:sp>
      <p:sp>
        <p:nvSpPr>
          <p:cNvPr id="23568" name="Line 1040"/>
          <p:cNvSpPr>
            <a:spLocks noChangeShapeType="1"/>
          </p:cNvSpPr>
          <p:nvPr/>
        </p:nvSpPr>
        <p:spPr bwMode="auto">
          <a:xfrm flipH="1">
            <a:off x="4724400" y="2819400"/>
            <a:ext cx="2819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026" descr="C:\My Documents\My Pictures\buttown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231775"/>
            <a:ext cx="7315200" cy="6626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My Documents\My Pictures\section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752600"/>
            <a:ext cx="6096000" cy="4870450"/>
          </a:xfrm>
          <a:prstGeom prst="rect">
            <a:avLst/>
          </a:prstGeom>
          <a:noFill/>
        </p:spPr>
      </p:pic>
      <p:sp>
        <p:nvSpPr>
          <p:cNvPr id="8195" name="Line 3"/>
          <p:cNvSpPr>
            <a:spLocks noChangeShapeType="1"/>
          </p:cNvSpPr>
          <p:nvPr/>
        </p:nvSpPr>
        <p:spPr bwMode="auto">
          <a:xfrm flipH="1">
            <a:off x="2819400" y="2362200"/>
            <a:ext cx="3657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H="1" flipV="1">
            <a:off x="2819400" y="2362200"/>
            <a:ext cx="0" cy="3657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H="1">
            <a:off x="2819400" y="6019800"/>
            <a:ext cx="3657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6477000" y="2362200"/>
            <a:ext cx="0" cy="3657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1" name="Text Box 9" descr="5%"/>
          <p:cNvSpPr txBox="1">
            <a:spLocks noChangeArrowheads="1"/>
          </p:cNvSpPr>
          <p:nvPr/>
        </p:nvSpPr>
        <p:spPr bwMode="auto">
          <a:xfrm>
            <a:off x="3860800" y="3238500"/>
            <a:ext cx="1624013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rgbClr val="DDDD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T1N</a:t>
            </a:r>
          </a:p>
          <a:p>
            <a:r>
              <a:rPr lang="en-US" sz="6000" b="1">
                <a:solidFill>
                  <a:srgbClr val="DDDD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R1E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914400" y="228600"/>
            <a:ext cx="75422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On a map, the townships may be distinguished  apart by observing the section numbers.  Here, there is one full township and portions of eight other townships.</a:t>
            </a:r>
          </a:p>
        </p:txBody>
      </p:sp>
      <p:sp>
        <p:nvSpPr>
          <p:cNvPr id="8202" name="Text Box 10" descr="10%"/>
          <p:cNvSpPr txBox="1">
            <a:spLocks noChangeArrowheads="1"/>
          </p:cNvSpPr>
          <p:nvPr/>
        </p:nvSpPr>
        <p:spPr bwMode="auto">
          <a:xfrm>
            <a:off x="1066800" y="3886200"/>
            <a:ext cx="569913" cy="527050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 w="9525">
            <a:solidFill>
              <a:srgbClr val="F8F8F8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T1N</a:t>
            </a:r>
          </a:p>
          <a:p>
            <a:r>
              <a:rPr lang="en-US" sz="1400"/>
              <a:t>R1W</a:t>
            </a: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381000" y="6019800"/>
            <a:ext cx="8153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2819400" y="1066800"/>
            <a:ext cx="0" cy="5791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5" name="Text Box 13" descr="10%"/>
          <p:cNvSpPr txBox="1">
            <a:spLocks noChangeArrowheads="1"/>
          </p:cNvSpPr>
          <p:nvPr/>
        </p:nvSpPr>
        <p:spPr bwMode="auto">
          <a:xfrm>
            <a:off x="7620000" y="3886200"/>
            <a:ext cx="519113" cy="527050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 w="9525">
            <a:solidFill>
              <a:srgbClr val="F8F8F8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T1N</a:t>
            </a:r>
          </a:p>
          <a:p>
            <a:r>
              <a:rPr lang="en-US" sz="1400"/>
              <a:t>R2E</a:t>
            </a:r>
          </a:p>
        </p:txBody>
      </p:sp>
      <p:sp>
        <p:nvSpPr>
          <p:cNvPr id="8206" name="Text Box 14" descr="10%"/>
          <p:cNvSpPr txBox="1">
            <a:spLocks noChangeArrowheads="1"/>
          </p:cNvSpPr>
          <p:nvPr/>
        </p:nvSpPr>
        <p:spPr bwMode="auto">
          <a:xfrm>
            <a:off x="4368800" y="1295400"/>
            <a:ext cx="519113" cy="527050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 w="9525">
            <a:solidFill>
              <a:srgbClr val="F8F8F8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T2N</a:t>
            </a:r>
          </a:p>
          <a:p>
            <a:r>
              <a:rPr lang="en-US" sz="1400"/>
              <a:t>R1E</a:t>
            </a:r>
          </a:p>
        </p:txBody>
      </p:sp>
      <p:sp>
        <p:nvSpPr>
          <p:cNvPr id="8207" name="Text Box 15" descr="10%"/>
          <p:cNvSpPr txBox="1">
            <a:spLocks noChangeArrowheads="1"/>
          </p:cNvSpPr>
          <p:nvPr/>
        </p:nvSpPr>
        <p:spPr bwMode="auto">
          <a:xfrm>
            <a:off x="1219200" y="1371600"/>
            <a:ext cx="569913" cy="527050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 w="9525">
            <a:solidFill>
              <a:srgbClr val="F8F8F8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T2N</a:t>
            </a:r>
          </a:p>
          <a:p>
            <a:r>
              <a:rPr lang="en-US" sz="1400"/>
              <a:t>R1W</a:t>
            </a:r>
          </a:p>
        </p:txBody>
      </p:sp>
      <p:sp>
        <p:nvSpPr>
          <p:cNvPr id="8208" name="Text Box 16" descr="10%"/>
          <p:cNvSpPr txBox="1">
            <a:spLocks noChangeArrowheads="1"/>
          </p:cNvSpPr>
          <p:nvPr/>
        </p:nvSpPr>
        <p:spPr bwMode="auto">
          <a:xfrm>
            <a:off x="1143000" y="6330950"/>
            <a:ext cx="569913" cy="527050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 w="9525">
            <a:solidFill>
              <a:srgbClr val="F8F8F8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T1S</a:t>
            </a:r>
          </a:p>
          <a:p>
            <a:r>
              <a:rPr lang="en-US" sz="1400"/>
              <a:t>R1W</a:t>
            </a:r>
          </a:p>
        </p:txBody>
      </p:sp>
      <p:sp>
        <p:nvSpPr>
          <p:cNvPr id="8209" name="Text Box 17" descr="10%"/>
          <p:cNvSpPr txBox="1">
            <a:spLocks noChangeArrowheads="1"/>
          </p:cNvSpPr>
          <p:nvPr/>
        </p:nvSpPr>
        <p:spPr bwMode="auto">
          <a:xfrm>
            <a:off x="7569200" y="1371600"/>
            <a:ext cx="519113" cy="527050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 w="9525">
            <a:solidFill>
              <a:srgbClr val="F8F8F8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T2N</a:t>
            </a:r>
          </a:p>
          <a:p>
            <a:r>
              <a:rPr lang="en-US" sz="1400"/>
              <a:t>R2E</a:t>
            </a:r>
          </a:p>
        </p:txBody>
      </p:sp>
      <p:sp>
        <p:nvSpPr>
          <p:cNvPr id="8210" name="Text Box 18" descr="10%"/>
          <p:cNvSpPr txBox="1">
            <a:spLocks noChangeArrowheads="1"/>
          </p:cNvSpPr>
          <p:nvPr/>
        </p:nvSpPr>
        <p:spPr bwMode="auto">
          <a:xfrm>
            <a:off x="4449763" y="6330950"/>
            <a:ext cx="509587" cy="527050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 w="9525">
            <a:solidFill>
              <a:srgbClr val="F8F8F8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T1S</a:t>
            </a:r>
          </a:p>
          <a:p>
            <a:r>
              <a:rPr lang="en-US" sz="1400"/>
              <a:t>R1E</a:t>
            </a:r>
          </a:p>
        </p:txBody>
      </p:sp>
      <p:sp>
        <p:nvSpPr>
          <p:cNvPr id="8211" name="Text Box 19" descr="10%"/>
          <p:cNvSpPr txBox="1">
            <a:spLocks noChangeArrowheads="1"/>
          </p:cNvSpPr>
          <p:nvPr/>
        </p:nvSpPr>
        <p:spPr bwMode="auto">
          <a:xfrm>
            <a:off x="7497763" y="6330950"/>
            <a:ext cx="509587" cy="527050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 w="9525">
            <a:solidFill>
              <a:srgbClr val="F8F8F8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T1S</a:t>
            </a:r>
          </a:p>
          <a:p>
            <a:r>
              <a:rPr lang="en-US" sz="1400"/>
              <a:t>R2E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182563" y="4689475"/>
            <a:ext cx="10128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Mt.</a:t>
            </a:r>
          </a:p>
          <a:p>
            <a:r>
              <a:rPr lang="en-US"/>
              <a:t>Diablo</a:t>
            </a:r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990600" y="5105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2006</TotalTime>
  <Words>578</Words>
  <Application>Microsoft Office PowerPoint</Application>
  <PresentationFormat>On-screen Show (4:3)</PresentationFormat>
  <Paragraphs>146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Public Land Survey Part one  Township, Range and Legal Land Description</vt:lpstr>
      <vt:lpstr>History of the Township and Range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Land Survey Part one  Township, Range and Legal Land Description</dc:title>
  <dc:creator>Buz Arnold</dc:creator>
  <cp:lastModifiedBy>khargett</cp:lastModifiedBy>
  <cp:revision>15</cp:revision>
  <dcterms:created xsi:type="dcterms:W3CDTF">2012-02-27T19:48:41Z</dcterms:created>
  <dcterms:modified xsi:type="dcterms:W3CDTF">2014-04-03T22:42:43Z</dcterms:modified>
</cp:coreProperties>
</file>